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6"/>
  </p:notesMasterIdLst>
  <p:handoutMasterIdLst>
    <p:handoutMasterId r:id="rId47"/>
  </p:handoutMasterIdLst>
  <p:sldIdLst>
    <p:sldId id="439" r:id="rId3"/>
    <p:sldId id="358" r:id="rId4"/>
    <p:sldId id="384" r:id="rId5"/>
    <p:sldId id="386" r:id="rId6"/>
    <p:sldId id="387" r:id="rId7"/>
    <p:sldId id="359" r:id="rId8"/>
    <p:sldId id="429" r:id="rId9"/>
    <p:sldId id="430" r:id="rId10"/>
    <p:sldId id="431" r:id="rId11"/>
    <p:sldId id="432" r:id="rId12"/>
    <p:sldId id="433" r:id="rId13"/>
    <p:sldId id="434" r:id="rId14"/>
    <p:sldId id="259" r:id="rId15"/>
    <p:sldId id="362" r:id="rId16"/>
    <p:sldId id="435" r:id="rId17"/>
    <p:sldId id="360" r:id="rId18"/>
    <p:sldId id="436" r:id="rId19"/>
    <p:sldId id="313" r:id="rId20"/>
    <p:sldId id="363" r:id="rId21"/>
    <p:sldId id="272" r:id="rId22"/>
    <p:sldId id="314" r:id="rId23"/>
    <p:sldId id="364" r:id="rId24"/>
    <p:sldId id="279" r:id="rId25"/>
    <p:sldId id="356" r:id="rId26"/>
    <p:sldId id="366" r:id="rId27"/>
    <p:sldId id="367" r:id="rId28"/>
    <p:sldId id="368" r:id="rId29"/>
    <p:sldId id="369" r:id="rId30"/>
    <p:sldId id="370" r:id="rId31"/>
    <p:sldId id="286" r:id="rId32"/>
    <p:sldId id="371" r:id="rId33"/>
    <p:sldId id="372" r:id="rId34"/>
    <p:sldId id="388" r:id="rId35"/>
    <p:sldId id="373" r:id="rId36"/>
    <p:sldId id="374" r:id="rId37"/>
    <p:sldId id="375" r:id="rId38"/>
    <p:sldId id="377" r:id="rId39"/>
    <p:sldId id="378" r:id="rId40"/>
    <p:sldId id="379" r:id="rId41"/>
    <p:sldId id="380" r:id="rId42"/>
    <p:sldId id="382" r:id="rId43"/>
    <p:sldId id="381" r:id="rId44"/>
    <p:sldId id="44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S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A"/>
    <a:srgbClr val="005828"/>
    <a:srgbClr val="2F473E"/>
    <a:srgbClr val="D2DCFE"/>
    <a:srgbClr val="DAE3FE"/>
    <a:srgbClr val="B9C9FD"/>
    <a:srgbClr val="C0CDF6"/>
    <a:srgbClr val="C7D8E7"/>
    <a:srgbClr val="D2E8EA"/>
    <a:srgbClr val="D2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0747" autoAdjust="0"/>
  </p:normalViewPr>
  <p:slideViewPr>
    <p:cSldViewPr>
      <p:cViewPr varScale="1">
        <p:scale>
          <a:sx n="100" d="100"/>
          <a:sy n="100" d="100"/>
        </p:scale>
        <p:origin x="20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15180-29B0-4C66-993B-04FB14B6DD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19788E-93EA-4F17-9ECF-91C4DBC3B186}">
      <dgm:prSet phldrT="[Text]"/>
      <dgm:spPr>
        <a:solidFill>
          <a:srgbClr val="005828"/>
        </a:solidFill>
        <a:ln>
          <a:solidFill>
            <a:srgbClr val="005828"/>
          </a:solidFill>
        </a:ln>
      </dgm:spPr>
      <dgm:t>
        <a:bodyPr/>
        <a:lstStyle/>
        <a:p>
          <a:r>
            <a:rPr lang="en-US" dirty="0">
              <a:latin typeface="Calibri" pitchFamily="34" charset="0"/>
            </a:rPr>
            <a:t>Data mining </a:t>
          </a:r>
        </a:p>
      </dgm:t>
    </dgm:pt>
    <dgm:pt modelId="{B080966B-C8C2-4B4F-BD4C-E8A1846390EA}" type="parTrans" cxnId="{4E1D6FC8-C5AA-4247-B4EB-C176F4F0FAB8}">
      <dgm:prSet/>
      <dgm:spPr/>
      <dgm:t>
        <a:bodyPr/>
        <a:lstStyle/>
        <a:p>
          <a:endParaRPr lang="en-US"/>
        </a:p>
      </dgm:t>
    </dgm:pt>
    <dgm:pt modelId="{B4279302-778B-45B6-95F2-92B99DE21219}" type="sibTrans" cxnId="{4E1D6FC8-C5AA-4247-B4EB-C176F4F0FAB8}">
      <dgm:prSet/>
      <dgm:spPr/>
      <dgm:t>
        <a:bodyPr/>
        <a:lstStyle/>
        <a:p>
          <a:endParaRPr lang="en-US"/>
        </a:p>
      </dgm:t>
    </dgm:pt>
    <dgm:pt modelId="{0081BBD4-B360-4F18-B75D-A24A18D60731}">
      <dgm:prSet phldrT="[Text]"/>
      <dgm:spPr>
        <a:solidFill>
          <a:srgbClr val="005828"/>
        </a:solidFill>
        <a:ln>
          <a:solidFill>
            <a:srgbClr val="005828"/>
          </a:solidFill>
        </a:ln>
      </dgm:spPr>
      <dgm:t>
        <a:bodyPr/>
        <a:lstStyle/>
        <a:p>
          <a:r>
            <a:rPr lang="en-US" dirty="0">
              <a:latin typeface="Calibri" pitchFamily="34" charset="0"/>
            </a:rPr>
            <a:t>Simulation</a:t>
          </a:r>
        </a:p>
      </dgm:t>
    </dgm:pt>
    <dgm:pt modelId="{17D3DCBC-2F27-4130-A11A-20207156232D}" type="parTrans" cxnId="{50122ED6-F5A5-4FB0-8A8C-CC66F8FBAEE9}">
      <dgm:prSet/>
      <dgm:spPr/>
      <dgm:t>
        <a:bodyPr/>
        <a:lstStyle/>
        <a:p>
          <a:endParaRPr lang="en-US"/>
        </a:p>
      </dgm:t>
    </dgm:pt>
    <dgm:pt modelId="{DA0D8416-252D-45F8-A83B-BF9B24C5AAD8}" type="sibTrans" cxnId="{50122ED6-F5A5-4FB0-8A8C-CC66F8FBAEE9}">
      <dgm:prSet/>
      <dgm:spPr/>
      <dgm:t>
        <a:bodyPr/>
        <a:lstStyle/>
        <a:p>
          <a:endParaRPr lang="en-US"/>
        </a:p>
      </dgm:t>
    </dgm:pt>
    <dgm:pt modelId="{2B1B0781-3F4F-4913-BE33-52AD0ECFF6C6}">
      <dgm:prSet/>
      <dgm:spPr>
        <a:noFill/>
        <a:ln>
          <a:solidFill>
            <a:srgbClr val="005828"/>
          </a:solidFill>
        </a:ln>
      </dgm:spPr>
      <dgm:t>
        <a:bodyPr/>
        <a:lstStyle/>
        <a:p>
          <a:r>
            <a:rPr lang="en-US" dirty="0">
              <a:latin typeface="Calibri" pitchFamily="34" charset="0"/>
            </a:rPr>
            <a:t>Used to find patterns or relationships among elements of the data in a large database; often used in predictive analytics.</a:t>
          </a:r>
        </a:p>
      </dgm:t>
    </dgm:pt>
    <dgm:pt modelId="{F1DCBFD1-60E9-46E6-AA1A-2F48C88BEBBB}" type="parTrans" cxnId="{DDC754B3-88F7-457A-B88D-E0B7F7A183B3}">
      <dgm:prSet/>
      <dgm:spPr/>
      <dgm:t>
        <a:bodyPr/>
        <a:lstStyle/>
        <a:p>
          <a:endParaRPr lang="en-US"/>
        </a:p>
      </dgm:t>
    </dgm:pt>
    <dgm:pt modelId="{63E85B44-0228-4B22-9253-4C575C082580}" type="sibTrans" cxnId="{DDC754B3-88F7-457A-B88D-E0B7F7A183B3}">
      <dgm:prSet/>
      <dgm:spPr/>
      <dgm:t>
        <a:bodyPr/>
        <a:lstStyle/>
        <a:p>
          <a:endParaRPr lang="en-US"/>
        </a:p>
      </dgm:t>
    </dgm:pt>
    <dgm:pt modelId="{ADE1F32B-BDA0-44A5-B1C0-EFFD362784EE}">
      <dgm:prSet/>
      <dgm:spPr>
        <a:noFill/>
        <a:ln>
          <a:solidFill>
            <a:srgbClr val="005828"/>
          </a:solidFill>
        </a:ln>
      </dgm:spPr>
      <dgm:t>
        <a:bodyPr/>
        <a:lstStyle/>
        <a:p>
          <a:r>
            <a:rPr lang="en-US" dirty="0">
              <a:latin typeface="Calibri" pitchFamily="34" charset="0"/>
            </a:rPr>
            <a:t>It involves the use of probability and statistics to construct a computer model to study the impact of uncertainty on a decision.</a:t>
          </a:r>
        </a:p>
      </dgm:t>
    </dgm:pt>
    <dgm:pt modelId="{9F289771-771F-4774-A204-4899BF3EAE1E}" type="parTrans" cxnId="{9371F196-3A46-479E-A506-5EFAD663590E}">
      <dgm:prSet/>
      <dgm:spPr/>
      <dgm:t>
        <a:bodyPr/>
        <a:lstStyle/>
        <a:p>
          <a:endParaRPr lang="en-US"/>
        </a:p>
      </dgm:t>
    </dgm:pt>
    <dgm:pt modelId="{228D4626-76A8-4685-92DD-33BFE613D2A8}" type="sibTrans" cxnId="{9371F196-3A46-479E-A506-5EFAD663590E}">
      <dgm:prSet/>
      <dgm:spPr/>
      <dgm:t>
        <a:bodyPr/>
        <a:lstStyle/>
        <a:p>
          <a:endParaRPr lang="en-US"/>
        </a:p>
      </dgm:t>
    </dgm:pt>
    <dgm:pt modelId="{5807243A-7850-40EC-83FA-501DA0695AFB}" type="pres">
      <dgm:prSet presAssocID="{AF015180-29B0-4C66-993B-04FB14B6DDD3}" presName="linear" presStyleCnt="0">
        <dgm:presLayoutVars>
          <dgm:dir/>
          <dgm:animLvl val="lvl"/>
          <dgm:resizeHandles val="exact"/>
        </dgm:presLayoutVars>
      </dgm:prSet>
      <dgm:spPr/>
    </dgm:pt>
    <dgm:pt modelId="{EC1CBDA5-71D4-44FE-A73E-C686E5C6A6EF}" type="pres">
      <dgm:prSet presAssocID="{8619788E-93EA-4F17-9ECF-91C4DBC3B186}" presName="parentLin" presStyleCnt="0"/>
      <dgm:spPr/>
    </dgm:pt>
    <dgm:pt modelId="{87623816-8FF6-47BF-8F27-62EF482664F9}" type="pres">
      <dgm:prSet presAssocID="{8619788E-93EA-4F17-9ECF-91C4DBC3B186}" presName="parentLeftMargin" presStyleLbl="node1" presStyleIdx="0" presStyleCnt="2"/>
      <dgm:spPr/>
    </dgm:pt>
    <dgm:pt modelId="{6BAF7D37-3018-401E-9740-D34B6F5DCA37}" type="pres">
      <dgm:prSet presAssocID="{8619788E-93EA-4F17-9ECF-91C4DBC3B186}" presName="parentText" presStyleLbl="node1" presStyleIdx="0" presStyleCnt="2">
        <dgm:presLayoutVars>
          <dgm:chMax val="0"/>
          <dgm:bulletEnabled val="1"/>
        </dgm:presLayoutVars>
      </dgm:prSet>
      <dgm:spPr/>
    </dgm:pt>
    <dgm:pt modelId="{30D7CE13-4F3A-4B18-B179-1F325CAAC9A6}" type="pres">
      <dgm:prSet presAssocID="{8619788E-93EA-4F17-9ECF-91C4DBC3B186}" presName="negativeSpace" presStyleCnt="0"/>
      <dgm:spPr/>
    </dgm:pt>
    <dgm:pt modelId="{B0A88ABE-EFC8-4DFF-842F-F48E77FC489F}" type="pres">
      <dgm:prSet presAssocID="{8619788E-93EA-4F17-9ECF-91C4DBC3B186}" presName="childText" presStyleLbl="conFgAcc1" presStyleIdx="0" presStyleCnt="2">
        <dgm:presLayoutVars>
          <dgm:bulletEnabled val="1"/>
        </dgm:presLayoutVars>
      </dgm:prSet>
      <dgm:spPr/>
    </dgm:pt>
    <dgm:pt modelId="{8AD81510-2F4E-4DBE-8B24-5A8B116E4CC1}" type="pres">
      <dgm:prSet presAssocID="{B4279302-778B-45B6-95F2-92B99DE21219}" presName="spaceBetweenRectangles" presStyleCnt="0"/>
      <dgm:spPr/>
    </dgm:pt>
    <dgm:pt modelId="{45C300C7-06E1-4E64-BA73-92D7417E4217}" type="pres">
      <dgm:prSet presAssocID="{0081BBD4-B360-4F18-B75D-A24A18D60731}" presName="parentLin" presStyleCnt="0"/>
      <dgm:spPr/>
    </dgm:pt>
    <dgm:pt modelId="{5F0D1989-7C78-436C-88AF-631680BA6D13}" type="pres">
      <dgm:prSet presAssocID="{0081BBD4-B360-4F18-B75D-A24A18D60731}" presName="parentLeftMargin" presStyleLbl="node1" presStyleIdx="0" presStyleCnt="2"/>
      <dgm:spPr/>
    </dgm:pt>
    <dgm:pt modelId="{36F9A83E-45D4-4AE9-BC28-439A173FEAF2}" type="pres">
      <dgm:prSet presAssocID="{0081BBD4-B360-4F18-B75D-A24A18D60731}" presName="parentText" presStyleLbl="node1" presStyleIdx="1" presStyleCnt="2">
        <dgm:presLayoutVars>
          <dgm:chMax val="0"/>
          <dgm:bulletEnabled val="1"/>
        </dgm:presLayoutVars>
      </dgm:prSet>
      <dgm:spPr/>
    </dgm:pt>
    <dgm:pt modelId="{AB7C9E06-8D4E-4701-9851-F6FCA289C5C4}" type="pres">
      <dgm:prSet presAssocID="{0081BBD4-B360-4F18-B75D-A24A18D60731}" presName="negativeSpace" presStyleCnt="0"/>
      <dgm:spPr/>
    </dgm:pt>
    <dgm:pt modelId="{8B99EABB-11AC-4857-A301-228103C494A7}" type="pres">
      <dgm:prSet presAssocID="{0081BBD4-B360-4F18-B75D-A24A18D60731}" presName="childText" presStyleLbl="conFgAcc1" presStyleIdx="1" presStyleCnt="2">
        <dgm:presLayoutVars>
          <dgm:bulletEnabled val="1"/>
        </dgm:presLayoutVars>
      </dgm:prSet>
      <dgm:spPr/>
    </dgm:pt>
  </dgm:ptLst>
  <dgm:cxnLst>
    <dgm:cxn modelId="{5C78E401-AE1C-43B2-8CB4-980A4A96BF73}" type="presOf" srcId="{AF015180-29B0-4C66-993B-04FB14B6DDD3}" destId="{5807243A-7850-40EC-83FA-501DA0695AFB}" srcOrd="0" destOrd="0" presId="urn:microsoft.com/office/officeart/2005/8/layout/list1"/>
    <dgm:cxn modelId="{D13EFD05-4D59-4AB7-BE6D-9A40D1B0332A}" type="presOf" srcId="{0081BBD4-B360-4F18-B75D-A24A18D60731}" destId="{36F9A83E-45D4-4AE9-BC28-439A173FEAF2}" srcOrd="1" destOrd="0" presId="urn:microsoft.com/office/officeart/2005/8/layout/list1"/>
    <dgm:cxn modelId="{CC9E201E-223F-48F8-BB34-5A210244085C}" type="presOf" srcId="{8619788E-93EA-4F17-9ECF-91C4DBC3B186}" destId="{6BAF7D37-3018-401E-9740-D34B6F5DCA37}" srcOrd="1" destOrd="0" presId="urn:microsoft.com/office/officeart/2005/8/layout/list1"/>
    <dgm:cxn modelId="{46ADA52F-00F8-482F-A0E6-F7B6CA56CF97}" type="presOf" srcId="{ADE1F32B-BDA0-44A5-B1C0-EFFD362784EE}" destId="{8B99EABB-11AC-4857-A301-228103C494A7}" srcOrd="0" destOrd="0" presId="urn:microsoft.com/office/officeart/2005/8/layout/list1"/>
    <dgm:cxn modelId="{EF163332-D440-455B-9D7C-52D43FCB0BF2}" type="presOf" srcId="{2B1B0781-3F4F-4913-BE33-52AD0ECFF6C6}" destId="{B0A88ABE-EFC8-4DFF-842F-F48E77FC489F}" srcOrd="0" destOrd="0" presId="urn:microsoft.com/office/officeart/2005/8/layout/list1"/>
    <dgm:cxn modelId="{9371F196-3A46-479E-A506-5EFAD663590E}" srcId="{0081BBD4-B360-4F18-B75D-A24A18D60731}" destId="{ADE1F32B-BDA0-44A5-B1C0-EFFD362784EE}" srcOrd="0" destOrd="0" parTransId="{9F289771-771F-4774-A204-4899BF3EAE1E}" sibTransId="{228D4626-76A8-4685-92DD-33BFE613D2A8}"/>
    <dgm:cxn modelId="{DDC754B3-88F7-457A-B88D-E0B7F7A183B3}" srcId="{8619788E-93EA-4F17-9ECF-91C4DBC3B186}" destId="{2B1B0781-3F4F-4913-BE33-52AD0ECFF6C6}" srcOrd="0" destOrd="0" parTransId="{F1DCBFD1-60E9-46E6-AA1A-2F48C88BEBBB}" sibTransId="{63E85B44-0228-4B22-9253-4C575C082580}"/>
    <dgm:cxn modelId="{0AFA2FB9-CFB2-4FAA-A40E-8C29209CF1D1}" type="presOf" srcId="{0081BBD4-B360-4F18-B75D-A24A18D60731}" destId="{5F0D1989-7C78-436C-88AF-631680BA6D13}" srcOrd="0" destOrd="0" presId="urn:microsoft.com/office/officeart/2005/8/layout/list1"/>
    <dgm:cxn modelId="{4E1D6FC8-C5AA-4247-B4EB-C176F4F0FAB8}" srcId="{AF015180-29B0-4C66-993B-04FB14B6DDD3}" destId="{8619788E-93EA-4F17-9ECF-91C4DBC3B186}" srcOrd="0" destOrd="0" parTransId="{B080966B-C8C2-4B4F-BD4C-E8A1846390EA}" sibTransId="{B4279302-778B-45B6-95F2-92B99DE21219}"/>
    <dgm:cxn modelId="{50122ED6-F5A5-4FB0-8A8C-CC66F8FBAEE9}" srcId="{AF015180-29B0-4C66-993B-04FB14B6DDD3}" destId="{0081BBD4-B360-4F18-B75D-A24A18D60731}" srcOrd="1" destOrd="0" parTransId="{17D3DCBC-2F27-4130-A11A-20207156232D}" sibTransId="{DA0D8416-252D-45F8-A83B-BF9B24C5AAD8}"/>
    <dgm:cxn modelId="{F9E837F8-F56F-4720-BF29-FD63F90261CE}" type="presOf" srcId="{8619788E-93EA-4F17-9ECF-91C4DBC3B186}" destId="{87623816-8FF6-47BF-8F27-62EF482664F9}" srcOrd="0" destOrd="0" presId="urn:microsoft.com/office/officeart/2005/8/layout/list1"/>
    <dgm:cxn modelId="{FFE6BF63-F003-4053-B153-FF45EA0FF878}" type="presParOf" srcId="{5807243A-7850-40EC-83FA-501DA0695AFB}" destId="{EC1CBDA5-71D4-44FE-A73E-C686E5C6A6EF}" srcOrd="0" destOrd="0" presId="urn:microsoft.com/office/officeart/2005/8/layout/list1"/>
    <dgm:cxn modelId="{657FFEB7-FFD1-4227-A0B3-FB44C01A7C46}" type="presParOf" srcId="{EC1CBDA5-71D4-44FE-A73E-C686E5C6A6EF}" destId="{87623816-8FF6-47BF-8F27-62EF482664F9}" srcOrd="0" destOrd="0" presId="urn:microsoft.com/office/officeart/2005/8/layout/list1"/>
    <dgm:cxn modelId="{BDB3BC66-1E0B-49F2-B317-C9D3363B0D80}" type="presParOf" srcId="{EC1CBDA5-71D4-44FE-A73E-C686E5C6A6EF}" destId="{6BAF7D37-3018-401E-9740-D34B6F5DCA37}" srcOrd="1" destOrd="0" presId="urn:microsoft.com/office/officeart/2005/8/layout/list1"/>
    <dgm:cxn modelId="{8B785F70-1706-4DDB-87A9-E6EBA5008A69}" type="presParOf" srcId="{5807243A-7850-40EC-83FA-501DA0695AFB}" destId="{30D7CE13-4F3A-4B18-B179-1F325CAAC9A6}" srcOrd="1" destOrd="0" presId="urn:microsoft.com/office/officeart/2005/8/layout/list1"/>
    <dgm:cxn modelId="{9D7E8042-5382-4140-A84D-1ED24642380F}" type="presParOf" srcId="{5807243A-7850-40EC-83FA-501DA0695AFB}" destId="{B0A88ABE-EFC8-4DFF-842F-F48E77FC489F}" srcOrd="2" destOrd="0" presId="urn:microsoft.com/office/officeart/2005/8/layout/list1"/>
    <dgm:cxn modelId="{089F0FC8-9D11-4CBC-87F1-2204BB556958}" type="presParOf" srcId="{5807243A-7850-40EC-83FA-501DA0695AFB}" destId="{8AD81510-2F4E-4DBE-8B24-5A8B116E4CC1}" srcOrd="3" destOrd="0" presId="urn:microsoft.com/office/officeart/2005/8/layout/list1"/>
    <dgm:cxn modelId="{D32A908C-E22D-47F2-8F2E-5387CAAA27D0}" type="presParOf" srcId="{5807243A-7850-40EC-83FA-501DA0695AFB}" destId="{45C300C7-06E1-4E64-BA73-92D7417E4217}" srcOrd="4" destOrd="0" presId="urn:microsoft.com/office/officeart/2005/8/layout/list1"/>
    <dgm:cxn modelId="{7040C8DE-8FDA-494E-9BFF-4A8C0B56161B}" type="presParOf" srcId="{45C300C7-06E1-4E64-BA73-92D7417E4217}" destId="{5F0D1989-7C78-436C-88AF-631680BA6D13}" srcOrd="0" destOrd="0" presId="urn:microsoft.com/office/officeart/2005/8/layout/list1"/>
    <dgm:cxn modelId="{1117FC46-8C60-47CD-A685-1CA699D86ADC}" type="presParOf" srcId="{45C300C7-06E1-4E64-BA73-92D7417E4217}" destId="{36F9A83E-45D4-4AE9-BC28-439A173FEAF2}" srcOrd="1" destOrd="0" presId="urn:microsoft.com/office/officeart/2005/8/layout/list1"/>
    <dgm:cxn modelId="{69621486-D9A2-48B3-97CB-2DCB5AE98D1E}" type="presParOf" srcId="{5807243A-7850-40EC-83FA-501DA0695AFB}" destId="{AB7C9E06-8D4E-4701-9851-F6FCA289C5C4}" srcOrd="5" destOrd="0" presId="urn:microsoft.com/office/officeart/2005/8/layout/list1"/>
    <dgm:cxn modelId="{9962195A-1E82-4D19-B0B4-2FA1F1577914}" type="presParOf" srcId="{5807243A-7850-40EC-83FA-501DA0695AFB}" destId="{8B99EABB-11AC-4857-A301-228103C494A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8910C-F857-4881-9B05-D7A935919A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3D6BD44-E023-4988-942F-F07C56177694}">
      <dgm:prSet phldrT="[Text]" custT="1"/>
      <dgm:spPr>
        <a:solidFill>
          <a:srgbClr val="005828"/>
        </a:solidFill>
        <a:ln>
          <a:solidFill>
            <a:srgbClr val="005828"/>
          </a:solidFill>
        </a:ln>
      </dgm:spPr>
      <dgm:t>
        <a:bodyPr/>
        <a:lstStyle/>
        <a:p>
          <a:r>
            <a:rPr lang="en-US" sz="1600" dirty="0">
              <a:latin typeface="Calibri" pitchFamily="34" charset="0"/>
            </a:rPr>
            <a:t>Optimization models </a:t>
          </a:r>
        </a:p>
      </dgm:t>
    </dgm:pt>
    <dgm:pt modelId="{5D8D581C-7DFB-48D1-AD60-7F303685E76A}" type="parTrans" cxnId="{DA08D826-F6B0-4B7D-9FCA-0F1630245FA4}">
      <dgm:prSet/>
      <dgm:spPr/>
      <dgm:t>
        <a:bodyPr/>
        <a:lstStyle/>
        <a:p>
          <a:endParaRPr lang="en-US" sz="1600">
            <a:latin typeface="Calibri" pitchFamily="34" charset="0"/>
          </a:endParaRPr>
        </a:p>
      </dgm:t>
    </dgm:pt>
    <dgm:pt modelId="{912C3DC3-D90B-4B6D-BA44-B39F7C14487D}" type="sibTrans" cxnId="{DA08D826-F6B0-4B7D-9FCA-0F1630245FA4}">
      <dgm:prSet/>
      <dgm:spPr/>
      <dgm:t>
        <a:bodyPr/>
        <a:lstStyle/>
        <a:p>
          <a:endParaRPr lang="en-US" sz="1600">
            <a:latin typeface="Calibri" pitchFamily="34" charset="0"/>
          </a:endParaRPr>
        </a:p>
      </dgm:t>
    </dgm:pt>
    <dgm:pt modelId="{BEC573C3-77C3-4C64-9630-5064BAD5497D}">
      <dgm:prSet phldrT="[Text]" custT="1"/>
      <dgm:spPr>
        <a:solidFill>
          <a:srgbClr val="005828"/>
        </a:solidFill>
        <a:ln>
          <a:solidFill>
            <a:srgbClr val="005828"/>
          </a:solidFill>
        </a:ln>
      </dgm:spPr>
      <dgm:t>
        <a:bodyPr/>
        <a:lstStyle/>
        <a:p>
          <a:r>
            <a:rPr lang="en-US" sz="1600" dirty="0">
              <a:latin typeface="Calibri" pitchFamily="34" charset="0"/>
            </a:rPr>
            <a:t>Simulation optimization </a:t>
          </a:r>
        </a:p>
      </dgm:t>
    </dgm:pt>
    <dgm:pt modelId="{A202A248-11F7-4C62-A190-458B0B150431}" type="parTrans" cxnId="{E728C8BC-20B9-4507-982A-D96F3C9E7D17}">
      <dgm:prSet/>
      <dgm:spPr/>
      <dgm:t>
        <a:bodyPr/>
        <a:lstStyle/>
        <a:p>
          <a:endParaRPr lang="en-US" sz="1600">
            <a:latin typeface="Calibri" pitchFamily="34" charset="0"/>
          </a:endParaRPr>
        </a:p>
      </dgm:t>
    </dgm:pt>
    <dgm:pt modelId="{2AFD9A21-B91F-430B-B43F-114B0483AAF6}" type="sibTrans" cxnId="{E728C8BC-20B9-4507-982A-D96F3C9E7D17}">
      <dgm:prSet/>
      <dgm:spPr/>
      <dgm:t>
        <a:bodyPr/>
        <a:lstStyle/>
        <a:p>
          <a:endParaRPr lang="en-US" sz="1600">
            <a:latin typeface="Calibri" pitchFamily="34" charset="0"/>
          </a:endParaRPr>
        </a:p>
      </dgm:t>
    </dgm:pt>
    <dgm:pt modelId="{486A32FA-4130-45AE-BD17-BAB912AEB7E7}">
      <dgm:prSet phldrT="[Text]" custT="1"/>
      <dgm:spPr>
        <a:solidFill>
          <a:srgbClr val="005828"/>
        </a:solidFill>
        <a:ln>
          <a:solidFill>
            <a:srgbClr val="005828"/>
          </a:solidFill>
        </a:ln>
      </dgm:spPr>
      <dgm:t>
        <a:bodyPr/>
        <a:lstStyle/>
        <a:p>
          <a:r>
            <a:rPr lang="en-US" sz="1600" dirty="0">
              <a:latin typeface="Calibri" pitchFamily="34" charset="0"/>
            </a:rPr>
            <a:t>Decision analysis </a:t>
          </a:r>
        </a:p>
      </dgm:t>
    </dgm:pt>
    <dgm:pt modelId="{C7603DBD-3621-4A84-9C18-D5B13813086C}" type="parTrans" cxnId="{374EA8DF-A9A7-486D-9439-B68DF773B0F6}">
      <dgm:prSet/>
      <dgm:spPr/>
      <dgm:t>
        <a:bodyPr/>
        <a:lstStyle/>
        <a:p>
          <a:endParaRPr lang="en-US" sz="1600">
            <a:latin typeface="Calibri" pitchFamily="34" charset="0"/>
          </a:endParaRPr>
        </a:p>
      </dgm:t>
    </dgm:pt>
    <dgm:pt modelId="{4D779BB9-E5AD-460F-8147-28B0CE585576}" type="sibTrans" cxnId="{374EA8DF-A9A7-486D-9439-B68DF773B0F6}">
      <dgm:prSet/>
      <dgm:spPr/>
      <dgm:t>
        <a:bodyPr/>
        <a:lstStyle/>
        <a:p>
          <a:endParaRPr lang="en-US" sz="1600">
            <a:latin typeface="Calibri" pitchFamily="34" charset="0"/>
          </a:endParaRPr>
        </a:p>
      </dgm:t>
    </dgm:pt>
    <dgm:pt modelId="{B46FE2CD-84EF-489D-A898-EEB34264F28A}">
      <dgm:prSet custT="1"/>
      <dgm:spPr>
        <a:noFill/>
        <a:ln>
          <a:solidFill>
            <a:srgbClr val="00582A"/>
          </a:solidFill>
        </a:ln>
      </dgm:spPr>
      <dgm:t>
        <a:bodyPr/>
        <a:lstStyle/>
        <a:p>
          <a:r>
            <a:rPr lang="en-US" sz="1600" dirty="0">
              <a:latin typeface="Calibri" pitchFamily="34" charset="0"/>
            </a:rPr>
            <a:t>Models that give the best decision subject to constraints of the situation.</a:t>
          </a:r>
        </a:p>
      </dgm:t>
    </dgm:pt>
    <dgm:pt modelId="{A0E4618D-F7BA-422E-910C-C55EF13EC9AB}" type="parTrans" cxnId="{4592D028-3CF0-4347-ADC0-101287913548}">
      <dgm:prSet/>
      <dgm:spPr/>
      <dgm:t>
        <a:bodyPr/>
        <a:lstStyle/>
        <a:p>
          <a:endParaRPr lang="en-US" sz="1600">
            <a:latin typeface="Calibri" pitchFamily="34" charset="0"/>
          </a:endParaRPr>
        </a:p>
      </dgm:t>
    </dgm:pt>
    <dgm:pt modelId="{BD304232-5223-4B15-9A5E-E146BCE18677}" type="sibTrans" cxnId="{4592D028-3CF0-4347-ADC0-101287913548}">
      <dgm:prSet/>
      <dgm:spPr/>
      <dgm:t>
        <a:bodyPr/>
        <a:lstStyle/>
        <a:p>
          <a:endParaRPr lang="en-US" sz="1600">
            <a:latin typeface="Calibri" pitchFamily="34" charset="0"/>
          </a:endParaRPr>
        </a:p>
      </dgm:t>
    </dgm:pt>
    <dgm:pt modelId="{274FAF6A-6B81-4D96-9305-907199F81C03}">
      <dgm:prSet custT="1"/>
      <dgm:spPr>
        <a:noFill/>
        <a:ln>
          <a:solidFill>
            <a:srgbClr val="00582A"/>
          </a:solidFill>
        </a:ln>
      </dgm:spPr>
      <dgm:t>
        <a:bodyPr/>
        <a:lstStyle/>
        <a:p>
          <a:r>
            <a:rPr lang="en-US" sz="1600" dirty="0">
              <a:latin typeface="Calibri" pitchFamily="34" charset="0"/>
            </a:rPr>
            <a:t>Combines the use of probability and statistics to model uncertainty with optimization techniques to find good decisions in highly complex and highly uncertain settings.</a:t>
          </a:r>
          <a:r>
            <a:rPr lang="en-US" sz="1600" dirty="0">
              <a:solidFill>
                <a:srgbClr val="005828"/>
              </a:solidFill>
              <a:latin typeface="Calibri" pitchFamily="34" charset="0"/>
            </a:rPr>
            <a:t> </a:t>
          </a:r>
          <a:endParaRPr lang="en-US" sz="1600" dirty="0">
            <a:latin typeface="Calibri" pitchFamily="34" charset="0"/>
          </a:endParaRPr>
        </a:p>
      </dgm:t>
    </dgm:pt>
    <dgm:pt modelId="{7F2D5F27-80FD-4A78-A516-8BC29D7B7CAC}" type="parTrans" cxnId="{B3EA3693-5B0C-41C6-95EF-0353BDBB848F}">
      <dgm:prSet/>
      <dgm:spPr/>
      <dgm:t>
        <a:bodyPr/>
        <a:lstStyle/>
        <a:p>
          <a:endParaRPr lang="en-US" sz="1600">
            <a:latin typeface="Calibri" pitchFamily="34" charset="0"/>
          </a:endParaRPr>
        </a:p>
      </dgm:t>
    </dgm:pt>
    <dgm:pt modelId="{388D628B-9E25-436C-AFEE-AA2C590C8C8B}" type="sibTrans" cxnId="{B3EA3693-5B0C-41C6-95EF-0353BDBB848F}">
      <dgm:prSet/>
      <dgm:spPr/>
      <dgm:t>
        <a:bodyPr/>
        <a:lstStyle/>
        <a:p>
          <a:endParaRPr lang="en-US" sz="1600">
            <a:latin typeface="Calibri" pitchFamily="34" charset="0"/>
          </a:endParaRPr>
        </a:p>
      </dgm:t>
    </dgm:pt>
    <dgm:pt modelId="{28D417DB-431D-4CDF-83DB-45A624825B41}">
      <dgm:prSet custT="1"/>
      <dgm:spPr>
        <a:noFill/>
        <a:ln>
          <a:solidFill>
            <a:srgbClr val="00582A"/>
          </a:solidFill>
        </a:ln>
      </dgm:spPr>
      <dgm:t>
        <a:bodyPr/>
        <a:lstStyle/>
        <a:p>
          <a:r>
            <a:rPr lang="en-US" sz="1600" dirty="0">
              <a:latin typeface="Calibri" pitchFamily="34" charset="0"/>
            </a:rPr>
            <a:t>Used to develop an optimal strategy when a decision maker is faced with several decision alternatives and an uncertain set of future events</a:t>
          </a:r>
          <a:r>
            <a:rPr lang="en-US" sz="1600" dirty="0"/>
            <a:t>.</a:t>
          </a:r>
          <a:endParaRPr lang="en-US" sz="1600" dirty="0">
            <a:latin typeface="Calibri" pitchFamily="34" charset="0"/>
          </a:endParaRPr>
        </a:p>
      </dgm:t>
    </dgm:pt>
    <dgm:pt modelId="{D14742F1-6D56-46DF-A725-370655051B90}" type="parTrans" cxnId="{A1B33CFF-BB58-4DA1-83D6-55C43C93677A}">
      <dgm:prSet/>
      <dgm:spPr/>
      <dgm:t>
        <a:bodyPr/>
        <a:lstStyle/>
        <a:p>
          <a:endParaRPr lang="en-US" sz="1600"/>
        </a:p>
      </dgm:t>
    </dgm:pt>
    <dgm:pt modelId="{7DCFBFAC-CD67-4964-A0B5-602F5AE44797}" type="sibTrans" cxnId="{A1B33CFF-BB58-4DA1-83D6-55C43C93677A}">
      <dgm:prSet/>
      <dgm:spPr/>
      <dgm:t>
        <a:bodyPr/>
        <a:lstStyle/>
        <a:p>
          <a:endParaRPr lang="en-US" sz="1600"/>
        </a:p>
      </dgm:t>
    </dgm:pt>
    <dgm:pt modelId="{5AF5BA4B-AAA1-4AFA-A2BB-17CAD2C3BC62}">
      <dgm:prSet custT="1"/>
      <dgm:spPr>
        <a:noFill/>
        <a:ln>
          <a:solidFill>
            <a:srgbClr val="00582A"/>
          </a:solidFill>
        </a:ln>
      </dgm:spPr>
      <dgm:t>
        <a:bodyPr/>
        <a:lstStyle/>
        <a:p>
          <a:r>
            <a:rPr lang="en-US" sz="1600" dirty="0">
              <a:latin typeface="Calibri" pitchFamily="34" charset="0"/>
            </a:rPr>
            <a:t>It also employs utility theory, which assigns values to outcomes based on the decision maker’s attitude toward risk, loss, and other factors.</a:t>
          </a:r>
        </a:p>
      </dgm:t>
    </dgm:pt>
    <dgm:pt modelId="{D347B928-AD3B-4C6A-BCEB-5B1D6FA8B42F}" type="parTrans" cxnId="{A85AE4D8-3598-4E17-8C13-3C30701B7B2D}">
      <dgm:prSet/>
      <dgm:spPr/>
      <dgm:t>
        <a:bodyPr/>
        <a:lstStyle/>
        <a:p>
          <a:endParaRPr lang="en-US"/>
        </a:p>
      </dgm:t>
    </dgm:pt>
    <dgm:pt modelId="{33374D14-FB86-47DF-AB1E-952326C2405A}" type="sibTrans" cxnId="{A85AE4D8-3598-4E17-8C13-3C30701B7B2D}">
      <dgm:prSet/>
      <dgm:spPr/>
      <dgm:t>
        <a:bodyPr/>
        <a:lstStyle/>
        <a:p>
          <a:endParaRPr lang="en-US"/>
        </a:p>
      </dgm:t>
    </dgm:pt>
    <dgm:pt modelId="{E7ADC7F0-6F02-48F8-8641-6A6A854262B7}" type="pres">
      <dgm:prSet presAssocID="{34D8910C-F857-4881-9B05-D7A935919A9B}" presName="linear" presStyleCnt="0">
        <dgm:presLayoutVars>
          <dgm:dir/>
          <dgm:animLvl val="lvl"/>
          <dgm:resizeHandles val="exact"/>
        </dgm:presLayoutVars>
      </dgm:prSet>
      <dgm:spPr/>
    </dgm:pt>
    <dgm:pt modelId="{DDB0BDE6-06C5-4830-B1D8-472CA708B1B9}" type="pres">
      <dgm:prSet presAssocID="{83D6BD44-E023-4988-942F-F07C56177694}" presName="parentLin" presStyleCnt="0"/>
      <dgm:spPr/>
    </dgm:pt>
    <dgm:pt modelId="{4EE46C7D-1CC1-4A10-8CBD-B794CA66EE76}" type="pres">
      <dgm:prSet presAssocID="{83D6BD44-E023-4988-942F-F07C56177694}" presName="parentLeftMargin" presStyleLbl="node1" presStyleIdx="0" presStyleCnt="3"/>
      <dgm:spPr/>
    </dgm:pt>
    <dgm:pt modelId="{753CFFBA-3989-4030-AFA6-D155C116FADA}" type="pres">
      <dgm:prSet presAssocID="{83D6BD44-E023-4988-942F-F07C56177694}" presName="parentText" presStyleLbl="node1" presStyleIdx="0" presStyleCnt="3" custScaleY="230673">
        <dgm:presLayoutVars>
          <dgm:chMax val="0"/>
          <dgm:bulletEnabled val="1"/>
        </dgm:presLayoutVars>
      </dgm:prSet>
      <dgm:spPr/>
    </dgm:pt>
    <dgm:pt modelId="{D148E558-31C6-4C09-B35F-1D94AF9D9324}" type="pres">
      <dgm:prSet presAssocID="{83D6BD44-E023-4988-942F-F07C56177694}" presName="negativeSpace" presStyleCnt="0"/>
      <dgm:spPr/>
    </dgm:pt>
    <dgm:pt modelId="{5A53383B-3DA1-4173-9584-EA4535B39682}" type="pres">
      <dgm:prSet presAssocID="{83D6BD44-E023-4988-942F-F07C56177694}" presName="childText" presStyleLbl="conFgAcc1" presStyleIdx="0" presStyleCnt="3">
        <dgm:presLayoutVars>
          <dgm:bulletEnabled val="1"/>
        </dgm:presLayoutVars>
      </dgm:prSet>
      <dgm:spPr/>
    </dgm:pt>
    <dgm:pt modelId="{E0FB7F1E-86D6-4D95-8D07-4A8FE786C125}" type="pres">
      <dgm:prSet presAssocID="{912C3DC3-D90B-4B6D-BA44-B39F7C14487D}" presName="spaceBetweenRectangles" presStyleCnt="0"/>
      <dgm:spPr/>
    </dgm:pt>
    <dgm:pt modelId="{206E8FF6-5119-454C-9685-B03D43ECC63E}" type="pres">
      <dgm:prSet presAssocID="{BEC573C3-77C3-4C64-9630-5064BAD5497D}" presName="parentLin" presStyleCnt="0"/>
      <dgm:spPr/>
    </dgm:pt>
    <dgm:pt modelId="{44C350F4-F315-491C-BDDD-701E412331FE}" type="pres">
      <dgm:prSet presAssocID="{BEC573C3-77C3-4C64-9630-5064BAD5497D}" presName="parentLeftMargin" presStyleLbl="node1" presStyleIdx="0" presStyleCnt="3"/>
      <dgm:spPr/>
    </dgm:pt>
    <dgm:pt modelId="{B12935DD-DF7E-4E93-A22B-4B126A92A5FC}" type="pres">
      <dgm:prSet presAssocID="{BEC573C3-77C3-4C64-9630-5064BAD5497D}" presName="parentText" presStyleLbl="node1" presStyleIdx="1" presStyleCnt="3" custScaleY="211184">
        <dgm:presLayoutVars>
          <dgm:chMax val="0"/>
          <dgm:bulletEnabled val="1"/>
        </dgm:presLayoutVars>
      </dgm:prSet>
      <dgm:spPr/>
    </dgm:pt>
    <dgm:pt modelId="{734D5445-EB32-4595-BE40-B12DBE6D83E6}" type="pres">
      <dgm:prSet presAssocID="{BEC573C3-77C3-4C64-9630-5064BAD5497D}" presName="negativeSpace" presStyleCnt="0"/>
      <dgm:spPr/>
    </dgm:pt>
    <dgm:pt modelId="{46017C88-DA5B-43F4-BB7B-06C824ED6315}" type="pres">
      <dgm:prSet presAssocID="{BEC573C3-77C3-4C64-9630-5064BAD5497D}" presName="childText" presStyleLbl="conFgAcc1" presStyleIdx="1" presStyleCnt="3">
        <dgm:presLayoutVars>
          <dgm:bulletEnabled val="1"/>
        </dgm:presLayoutVars>
      </dgm:prSet>
      <dgm:spPr/>
    </dgm:pt>
    <dgm:pt modelId="{55647C7C-C345-4B83-9092-DC941B449F19}" type="pres">
      <dgm:prSet presAssocID="{2AFD9A21-B91F-430B-B43F-114B0483AAF6}" presName="spaceBetweenRectangles" presStyleCnt="0"/>
      <dgm:spPr/>
    </dgm:pt>
    <dgm:pt modelId="{9022B95E-A147-4533-B861-51CC884E89E1}" type="pres">
      <dgm:prSet presAssocID="{486A32FA-4130-45AE-BD17-BAB912AEB7E7}" presName="parentLin" presStyleCnt="0"/>
      <dgm:spPr/>
    </dgm:pt>
    <dgm:pt modelId="{6DF5D96B-C2AF-4C55-92A4-D9731A858B46}" type="pres">
      <dgm:prSet presAssocID="{486A32FA-4130-45AE-BD17-BAB912AEB7E7}" presName="parentLeftMargin" presStyleLbl="node1" presStyleIdx="1" presStyleCnt="3"/>
      <dgm:spPr/>
    </dgm:pt>
    <dgm:pt modelId="{FA117AE9-2FB0-43BB-B4E9-6543295EA4F8}" type="pres">
      <dgm:prSet presAssocID="{486A32FA-4130-45AE-BD17-BAB912AEB7E7}" presName="parentText" presStyleLbl="node1" presStyleIdx="2" presStyleCnt="3" custScaleY="221203">
        <dgm:presLayoutVars>
          <dgm:chMax val="0"/>
          <dgm:bulletEnabled val="1"/>
        </dgm:presLayoutVars>
      </dgm:prSet>
      <dgm:spPr/>
    </dgm:pt>
    <dgm:pt modelId="{59C3B69B-8A1B-4610-873D-ED33EF8C69C4}" type="pres">
      <dgm:prSet presAssocID="{486A32FA-4130-45AE-BD17-BAB912AEB7E7}" presName="negativeSpace" presStyleCnt="0"/>
      <dgm:spPr/>
    </dgm:pt>
    <dgm:pt modelId="{02649AE8-73C2-431A-9D52-F90D5CED23EC}" type="pres">
      <dgm:prSet presAssocID="{486A32FA-4130-45AE-BD17-BAB912AEB7E7}" presName="childText" presStyleLbl="conFgAcc1" presStyleIdx="2" presStyleCnt="3">
        <dgm:presLayoutVars>
          <dgm:bulletEnabled val="1"/>
        </dgm:presLayoutVars>
      </dgm:prSet>
      <dgm:spPr/>
    </dgm:pt>
  </dgm:ptLst>
  <dgm:cxnLst>
    <dgm:cxn modelId="{64A29E03-5EDD-49B5-AB16-24434DFE6770}" type="presOf" srcId="{28D417DB-431D-4CDF-83DB-45A624825B41}" destId="{02649AE8-73C2-431A-9D52-F90D5CED23EC}" srcOrd="0" destOrd="0" presId="urn:microsoft.com/office/officeart/2005/8/layout/list1"/>
    <dgm:cxn modelId="{5056A810-6B42-4595-B6C5-13EAE08EF3E8}" type="presOf" srcId="{83D6BD44-E023-4988-942F-F07C56177694}" destId="{753CFFBA-3989-4030-AFA6-D155C116FADA}" srcOrd="1" destOrd="0" presId="urn:microsoft.com/office/officeart/2005/8/layout/list1"/>
    <dgm:cxn modelId="{DD234121-6223-43C4-B322-92BC8195427D}" type="presOf" srcId="{34D8910C-F857-4881-9B05-D7A935919A9B}" destId="{E7ADC7F0-6F02-48F8-8641-6A6A854262B7}" srcOrd="0" destOrd="0" presId="urn:microsoft.com/office/officeart/2005/8/layout/list1"/>
    <dgm:cxn modelId="{DA08D826-F6B0-4B7D-9FCA-0F1630245FA4}" srcId="{34D8910C-F857-4881-9B05-D7A935919A9B}" destId="{83D6BD44-E023-4988-942F-F07C56177694}" srcOrd="0" destOrd="0" parTransId="{5D8D581C-7DFB-48D1-AD60-7F303685E76A}" sibTransId="{912C3DC3-D90B-4B6D-BA44-B39F7C14487D}"/>
    <dgm:cxn modelId="{4592D028-3CF0-4347-ADC0-101287913548}" srcId="{83D6BD44-E023-4988-942F-F07C56177694}" destId="{B46FE2CD-84EF-489D-A898-EEB34264F28A}" srcOrd="0" destOrd="0" parTransId="{A0E4618D-F7BA-422E-910C-C55EF13EC9AB}" sibTransId="{BD304232-5223-4B15-9A5E-E146BCE18677}"/>
    <dgm:cxn modelId="{7D064B3C-F3B2-465B-B5DD-015929DF9FD5}" type="presOf" srcId="{83D6BD44-E023-4988-942F-F07C56177694}" destId="{4EE46C7D-1CC1-4A10-8CBD-B794CA66EE76}" srcOrd="0" destOrd="0" presId="urn:microsoft.com/office/officeart/2005/8/layout/list1"/>
    <dgm:cxn modelId="{6BD18888-165A-4811-A76D-D5A2B6142F9D}" type="presOf" srcId="{BEC573C3-77C3-4C64-9630-5064BAD5497D}" destId="{B12935DD-DF7E-4E93-A22B-4B126A92A5FC}" srcOrd="1" destOrd="0" presId="urn:microsoft.com/office/officeart/2005/8/layout/list1"/>
    <dgm:cxn modelId="{B3EA3693-5B0C-41C6-95EF-0353BDBB848F}" srcId="{BEC573C3-77C3-4C64-9630-5064BAD5497D}" destId="{274FAF6A-6B81-4D96-9305-907199F81C03}" srcOrd="0" destOrd="0" parTransId="{7F2D5F27-80FD-4A78-A516-8BC29D7B7CAC}" sibTransId="{388D628B-9E25-436C-AFEE-AA2C590C8C8B}"/>
    <dgm:cxn modelId="{A10189B4-D325-43A3-AAC7-D07041705F27}" type="presOf" srcId="{486A32FA-4130-45AE-BD17-BAB912AEB7E7}" destId="{FA117AE9-2FB0-43BB-B4E9-6543295EA4F8}" srcOrd="1" destOrd="0" presId="urn:microsoft.com/office/officeart/2005/8/layout/list1"/>
    <dgm:cxn modelId="{32642AB7-A63A-40EF-A079-FF297AA302E7}" type="presOf" srcId="{5AF5BA4B-AAA1-4AFA-A2BB-17CAD2C3BC62}" destId="{02649AE8-73C2-431A-9D52-F90D5CED23EC}" srcOrd="0" destOrd="1" presId="urn:microsoft.com/office/officeart/2005/8/layout/list1"/>
    <dgm:cxn modelId="{E728C8BC-20B9-4507-982A-D96F3C9E7D17}" srcId="{34D8910C-F857-4881-9B05-D7A935919A9B}" destId="{BEC573C3-77C3-4C64-9630-5064BAD5497D}" srcOrd="1" destOrd="0" parTransId="{A202A248-11F7-4C62-A190-458B0B150431}" sibTransId="{2AFD9A21-B91F-430B-B43F-114B0483AAF6}"/>
    <dgm:cxn modelId="{787136C2-C7D9-4EC8-9C0D-86119C68A53E}" type="presOf" srcId="{B46FE2CD-84EF-489D-A898-EEB34264F28A}" destId="{5A53383B-3DA1-4173-9584-EA4535B39682}" srcOrd="0" destOrd="0" presId="urn:microsoft.com/office/officeart/2005/8/layout/list1"/>
    <dgm:cxn modelId="{3A9B31D7-8833-458D-A906-44659B0F1807}" type="presOf" srcId="{274FAF6A-6B81-4D96-9305-907199F81C03}" destId="{46017C88-DA5B-43F4-BB7B-06C824ED6315}" srcOrd="0" destOrd="0" presId="urn:microsoft.com/office/officeart/2005/8/layout/list1"/>
    <dgm:cxn modelId="{A85AE4D8-3598-4E17-8C13-3C30701B7B2D}" srcId="{486A32FA-4130-45AE-BD17-BAB912AEB7E7}" destId="{5AF5BA4B-AAA1-4AFA-A2BB-17CAD2C3BC62}" srcOrd="1" destOrd="0" parTransId="{D347B928-AD3B-4C6A-BCEB-5B1D6FA8B42F}" sibTransId="{33374D14-FB86-47DF-AB1E-952326C2405A}"/>
    <dgm:cxn modelId="{374EA8DF-A9A7-486D-9439-B68DF773B0F6}" srcId="{34D8910C-F857-4881-9B05-D7A935919A9B}" destId="{486A32FA-4130-45AE-BD17-BAB912AEB7E7}" srcOrd="2" destOrd="0" parTransId="{C7603DBD-3621-4A84-9C18-D5B13813086C}" sibTransId="{4D779BB9-E5AD-460F-8147-28B0CE585576}"/>
    <dgm:cxn modelId="{4E7C5AE8-3F70-4F82-992E-9680A172C338}" type="presOf" srcId="{BEC573C3-77C3-4C64-9630-5064BAD5497D}" destId="{44C350F4-F315-491C-BDDD-701E412331FE}" srcOrd="0" destOrd="0" presId="urn:microsoft.com/office/officeart/2005/8/layout/list1"/>
    <dgm:cxn modelId="{0F64B7EA-5413-4528-889A-19094B73E860}" type="presOf" srcId="{486A32FA-4130-45AE-BD17-BAB912AEB7E7}" destId="{6DF5D96B-C2AF-4C55-92A4-D9731A858B46}" srcOrd="0" destOrd="0" presId="urn:microsoft.com/office/officeart/2005/8/layout/list1"/>
    <dgm:cxn modelId="{A1B33CFF-BB58-4DA1-83D6-55C43C93677A}" srcId="{486A32FA-4130-45AE-BD17-BAB912AEB7E7}" destId="{28D417DB-431D-4CDF-83DB-45A624825B41}" srcOrd="0" destOrd="0" parTransId="{D14742F1-6D56-46DF-A725-370655051B90}" sibTransId="{7DCFBFAC-CD67-4964-A0B5-602F5AE44797}"/>
    <dgm:cxn modelId="{FFB87457-C574-47A8-A3FA-9D1271F9B589}" type="presParOf" srcId="{E7ADC7F0-6F02-48F8-8641-6A6A854262B7}" destId="{DDB0BDE6-06C5-4830-B1D8-472CA708B1B9}" srcOrd="0" destOrd="0" presId="urn:microsoft.com/office/officeart/2005/8/layout/list1"/>
    <dgm:cxn modelId="{57B21A0A-F855-4E73-8825-B2C41B7697AF}" type="presParOf" srcId="{DDB0BDE6-06C5-4830-B1D8-472CA708B1B9}" destId="{4EE46C7D-1CC1-4A10-8CBD-B794CA66EE76}" srcOrd="0" destOrd="0" presId="urn:microsoft.com/office/officeart/2005/8/layout/list1"/>
    <dgm:cxn modelId="{2E7624C7-CB23-4920-BC4D-CD0B7F33AB43}" type="presParOf" srcId="{DDB0BDE6-06C5-4830-B1D8-472CA708B1B9}" destId="{753CFFBA-3989-4030-AFA6-D155C116FADA}" srcOrd="1" destOrd="0" presId="urn:microsoft.com/office/officeart/2005/8/layout/list1"/>
    <dgm:cxn modelId="{84A6A6F4-4945-442E-BB6C-6A8AA3A514C4}" type="presParOf" srcId="{E7ADC7F0-6F02-48F8-8641-6A6A854262B7}" destId="{D148E558-31C6-4C09-B35F-1D94AF9D9324}" srcOrd="1" destOrd="0" presId="urn:microsoft.com/office/officeart/2005/8/layout/list1"/>
    <dgm:cxn modelId="{0A257138-7507-44B4-8D15-339728A7CA34}" type="presParOf" srcId="{E7ADC7F0-6F02-48F8-8641-6A6A854262B7}" destId="{5A53383B-3DA1-4173-9584-EA4535B39682}" srcOrd="2" destOrd="0" presId="urn:microsoft.com/office/officeart/2005/8/layout/list1"/>
    <dgm:cxn modelId="{74AD8282-E91D-4983-BE06-1FA6A9FB9149}" type="presParOf" srcId="{E7ADC7F0-6F02-48F8-8641-6A6A854262B7}" destId="{E0FB7F1E-86D6-4D95-8D07-4A8FE786C125}" srcOrd="3" destOrd="0" presId="urn:microsoft.com/office/officeart/2005/8/layout/list1"/>
    <dgm:cxn modelId="{9F3CADBF-9CAC-4EA0-9165-7CECF4B10622}" type="presParOf" srcId="{E7ADC7F0-6F02-48F8-8641-6A6A854262B7}" destId="{206E8FF6-5119-454C-9685-B03D43ECC63E}" srcOrd="4" destOrd="0" presId="urn:microsoft.com/office/officeart/2005/8/layout/list1"/>
    <dgm:cxn modelId="{10E67677-BCCF-4585-BA21-07BB0FD26773}" type="presParOf" srcId="{206E8FF6-5119-454C-9685-B03D43ECC63E}" destId="{44C350F4-F315-491C-BDDD-701E412331FE}" srcOrd="0" destOrd="0" presId="urn:microsoft.com/office/officeart/2005/8/layout/list1"/>
    <dgm:cxn modelId="{68C9A420-A464-416C-BEFE-E4B83488E570}" type="presParOf" srcId="{206E8FF6-5119-454C-9685-B03D43ECC63E}" destId="{B12935DD-DF7E-4E93-A22B-4B126A92A5FC}" srcOrd="1" destOrd="0" presId="urn:microsoft.com/office/officeart/2005/8/layout/list1"/>
    <dgm:cxn modelId="{D14005AD-C23A-4572-AED2-15843637C2BE}" type="presParOf" srcId="{E7ADC7F0-6F02-48F8-8641-6A6A854262B7}" destId="{734D5445-EB32-4595-BE40-B12DBE6D83E6}" srcOrd="5" destOrd="0" presId="urn:microsoft.com/office/officeart/2005/8/layout/list1"/>
    <dgm:cxn modelId="{A4E0BC50-4E82-46B4-8E19-23930F47127D}" type="presParOf" srcId="{E7ADC7F0-6F02-48F8-8641-6A6A854262B7}" destId="{46017C88-DA5B-43F4-BB7B-06C824ED6315}" srcOrd="6" destOrd="0" presId="urn:microsoft.com/office/officeart/2005/8/layout/list1"/>
    <dgm:cxn modelId="{7BE48C8F-6A55-4C4D-9B37-362D40F97F97}" type="presParOf" srcId="{E7ADC7F0-6F02-48F8-8641-6A6A854262B7}" destId="{55647C7C-C345-4B83-9092-DC941B449F19}" srcOrd="7" destOrd="0" presId="urn:microsoft.com/office/officeart/2005/8/layout/list1"/>
    <dgm:cxn modelId="{9D0A9535-83EC-40E2-972C-72D4585CD70A}" type="presParOf" srcId="{E7ADC7F0-6F02-48F8-8641-6A6A854262B7}" destId="{9022B95E-A147-4533-B861-51CC884E89E1}" srcOrd="8" destOrd="0" presId="urn:microsoft.com/office/officeart/2005/8/layout/list1"/>
    <dgm:cxn modelId="{E888EFC3-5508-4925-B2DE-63E20CA538F1}" type="presParOf" srcId="{9022B95E-A147-4533-B861-51CC884E89E1}" destId="{6DF5D96B-C2AF-4C55-92A4-D9731A858B46}" srcOrd="0" destOrd="0" presId="urn:microsoft.com/office/officeart/2005/8/layout/list1"/>
    <dgm:cxn modelId="{55E9F0C0-C95B-46A9-8CE5-24B965F0A7A3}" type="presParOf" srcId="{9022B95E-A147-4533-B861-51CC884E89E1}" destId="{FA117AE9-2FB0-43BB-B4E9-6543295EA4F8}" srcOrd="1" destOrd="0" presId="urn:microsoft.com/office/officeart/2005/8/layout/list1"/>
    <dgm:cxn modelId="{1563B4B3-4FF6-42C9-9717-B5CB61F70B13}" type="presParOf" srcId="{E7ADC7F0-6F02-48F8-8641-6A6A854262B7}" destId="{59C3B69B-8A1B-4610-873D-ED33EF8C69C4}" srcOrd="9" destOrd="0" presId="urn:microsoft.com/office/officeart/2005/8/layout/list1"/>
    <dgm:cxn modelId="{3E304145-C0A3-487C-9167-4DEB7985167C}" type="presParOf" srcId="{E7ADC7F0-6F02-48F8-8641-6A6A854262B7}" destId="{02649AE8-73C2-431A-9D52-F90D5CED23E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88ABE-EFC8-4DFF-842F-F48E77FC489F}">
      <dsp:nvSpPr>
        <dsp:cNvPr id="0" name=""/>
        <dsp:cNvSpPr/>
      </dsp:nvSpPr>
      <dsp:spPr>
        <a:xfrm>
          <a:off x="0" y="359925"/>
          <a:ext cx="7086600" cy="1488374"/>
        </a:xfrm>
        <a:prstGeom prst="rect">
          <a:avLst/>
        </a:prstGeom>
        <a:noFill/>
        <a:ln w="22225" cap="flat" cmpd="sng" algn="ctr">
          <a:solidFill>
            <a:srgbClr val="005828"/>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437388" rIns="5499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Calibri" pitchFamily="34" charset="0"/>
            </a:rPr>
            <a:t>Used to find patterns or relationships among elements of the data in a large database; often used in predictive analytics.</a:t>
          </a:r>
        </a:p>
      </dsp:txBody>
      <dsp:txXfrm>
        <a:off x="0" y="359925"/>
        <a:ext cx="7086600" cy="1488374"/>
      </dsp:txXfrm>
    </dsp:sp>
    <dsp:sp modelId="{6BAF7D37-3018-401E-9740-D34B6F5DCA37}">
      <dsp:nvSpPr>
        <dsp:cNvPr id="0" name=""/>
        <dsp:cNvSpPr/>
      </dsp:nvSpPr>
      <dsp:spPr>
        <a:xfrm>
          <a:off x="354330" y="49965"/>
          <a:ext cx="4960620" cy="619920"/>
        </a:xfrm>
        <a:prstGeom prst="roundRect">
          <a:avLst/>
        </a:prstGeom>
        <a:solidFill>
          <a:srgbClr val="005828"/>
        </a:solidFill>
        <a:ln w="22225" cap="flat" cmpd="sng" algn="ctr">
          <a:solidFill>
            <a:srgbClr val="0058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itchFamily="34" charset="0"/>
            </a:rPr>
            <a:t>Data mining </a:t>
          </a:r>
        </a:p>
      </dsp:txBody>
      <dsp:txXfrm>
        <a:off x="384592" y="80227"/>
        <a:ext cx="4900096" cy="559396"/>
      </dsp:txXfrm>
    </dsp:sp>
    <dsp:sp modelId="{8B99EABB-11AC-4857-A301-228103C494A7}">
      <dsp:nvSpPr>
        <dsp:cNvPr id="0" name=""/>
        <dsp:cNvSpPr/>
      </dsp:nvSpPr>
      <dsp:spPr>
        <a:xfrm>
          <a:off x="0" y="2271660"/>
          <a:ext cx="7086600" cy="1488374"/>
        </a:xfrm>
        <a:prstGeom prst="rect">
          <a:avLst/>
        </a:prstGeom>
        <a:noFill/>
        <a:ln w="22225" cap="flat" cmpd="sng" algn="ctr">
          <a:solidFill>
            <a:srgbClr val="005828"/>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437388" rIns="5499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Calibri" pitchFamily="34" charset="0"/>
            </a:rPr>
            <a:t>It involves the use of probability and statistics to construct a computer model to study the impact of uncertainty on a decision.</a:t>
          </a:r>
        </a:p>
      </dsp:txBody>
      <dsp:txXfrm>
        <a:off x="0" y="2271660"/>
        <a:ext cx="7086600" cy="1488374"/>
      </dsp:txXfrm>
    </dsp:sp>
    <dsp:sp modelId="{36F9A83E-45D4-4AE9-BC28-439A173FEAF2}">
      <dsp:nvSpPr>
        <dsp:cNvPr id="0" name=""/>
        <dsp:cNvSpPr/>
      </dsp:nvSpPr>
      <dsp:spPr>
        <a:xfrm>
          <a:off x="354330" y="1961700"/>
          <a:ext cx="4960620" cy="619920"/>
        </a:xfrm>
        <a:prstGeom prst="roundRect">
          <a:avLst/>
        </a:prstGeom>
        <a:solidFill>
          <a:srgbClr val="005828"/>
        </a:solidFill>
        <a:ln w="22225" cap="flat" cmpd="sng" algn="ctr">
          <a:solidFill>
            <a:srgbClr val="0058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itchFamily="34" charset="0"/>
            </a:rPr>
            <a:t>Simulation</a:t>
          </a:r>
        </a:p>
      </dsp:txBody>
      <dsp:txXfrm>
        <a:off x="384592" y="1991962"/>
        <a:ext cx="49000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3383B-3DA1-4173-9584-EA4535B39682}">
      <dsp:nvSpPr>
        <dsp:cNvPr id="0" name=""/>
        <dsp:cNvSpPr/>
      </dsp:nvSpPr>
      <dsp:spPr>
        <a:xfrm>
          <a:off x="0" y="357572"/>
          <a:ext cx="7620000" cy="448875"/>
        </a:xfrm>
        <a:prstGeom prst="rect">
          <a:avLst/>
        </a:prstGeom>
        <a:noFill/>
        <a:ln w="22225" cap="flat" cmpd="sng" algn="ctr">
          <a:solidFill>
            <a:srgbClr val="00582A"/>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104140" rIns="59139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itchFamily="34" charset="0"/>
            </a:rPr>
            <a:t>Models that give the best decision subject to constraints of the situation.</a:t>
          </a:r>
        </a:p>
      </dsp:txBody>
      <dsp:txXfrm>
        <a:off x="0" y="357572"/>
        <a:ext cx="7620000" cy="448875"/>
      </dsp:txXfrm>
    </dsp:sp>
    <dsp:sp modelId="{753CFFBA-3989-4030-AFA6-D155C116FADA}">
      <dsp:nvSpPr>
        <dsp:cNvPr id="0" name=""/>
        <dsp:cNvSpPr/>
      </dsp:nvSpPr>
      <dsp:spPr>
        <a:xfrm>
          <a:off x="380627" y="90899"/>
          <a:ext cx="5328791" cy="340473"/>
        </a:xfrm>
        <a:prstGeom prst="roundRect">
          <a:avLst/>
        </a:prstGeom>
        <a:solidFill>
          <a:srgbClr val="005828"/>
        </a:solidFill>
        <a:ln w="22225" cap="flat" cmpd="sng" algn="ctr">
          <a:solidFill>
            <a:srgbClr val="0058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itchFamily="34" charset="0"/>
            </a:rPr>
            <a:t>Optimization models </a:t>
          </a:r>
        </a:p>
      </dsp:txBody>
      <dsp:txXfrm>
        <a:off x="397248" y="107520"/>
        <a:ext cx="5295549" cy="307231"/>
      </dsp:txXfrm>
    </dsp:sp>
    <dsp:sp modelId="{46017C88-DA5B-43F4-BB7B-06C824ED6315}">
      <dsp:nvSpPr>
        <dsp:cNvPr id="0" name=""/>
        <dsp:cNvSpPr/>
      </dsp:nvSpPr>
      <dsp:spPr>
        <a:xfrm>
          <a:off x="0" y="1071355"/>
          <a:ext cx="7620000" cy="897750"/>
        </a:xfrm>
        <a:prstGeom prst="rect">
          <a:avLst/>
        </a:prstGeom>
        <a:noFill/>
        <a:ln w="22225" cap="flat" cmpd="sng" algn="ctr">
          <a:solidFill>
            <a:srgbClr val="00582A"/>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104140" rIns="59139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itchFamily="34" charset="0"/>
            </a:rPr>
            <a:t>Combines the use of probability and statistics to model uncertainty with optimization techniques to find good decisions in highly complex and highly uncertain settings.</a:t>
          </a:r>
          <a:r>
            <a:rPr lang="en-US" sz="1600" kern="1200" dirty="0">
              <a:solidFill>
                <a:srgbClr val="005828"/>
              </a:solidFill>
              <a:latin typeface="Calibri" pitchFamily="34" charset="0"/>
            </a:rPr>
            <a:t> </a:t>
          </a:r>
          <a:endParaRPr lang="en-US" sz="1600" kern="1200" dirty="0">
            <a:latin typeface="Calibri" pitchFamily="34" charset="0"/>
          </a:endParaRPr>
        </a:p>
      </dsp:txBody>
      <dsp:txXfrm>
        <a:off x="0" y="1071355"/>
        <a:ext cx="7620000" cy="897750"/>
      </dsp:txXfrm>
    </dsp:sp>
    <dsp:sp modelId="{B12935DD-DF7E-4E93-A22B-4B126A92A5FC}">
      <dsp:nvSpPr>
        <dsp:cNvPr id="0" name=""/>
        <dsp:cNvSpPr/>
      </dsp:nvSpPr>
      <dsp:spPr>
        <a:xfrm>
          <a:off x="380627" y="833447"/>
          <a:ext cx="5328791" cy="311707"/>
        </a:xfrm>
        <a:prstGeom prst="roundRect">
          <a:avLst/>
        </a:prstGeom>
        <a:solidFill>
          <a:srgbClr val="005828"/>
        </a:solidFill>
        <a:ln w="22225" cap="flat" cmpd="sng" algn="ctr">
          <a:solidFill>
            <a:srgbClr val="0058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itchFamily="34" charset="0"/>
            </a:rPr>
            <a:t>Simulation optimization </a:t>
          </a:r>
        </a:p>
      </dsp:txBody>
      <dsp:txXfrm>
        <a:off x="395843" y="848663"/>
        <a:ext cx="5298359" cy="281275"/>
      </dsp:txXfrm>
    </dsp:sp>
    <dsp:sp modelId="{02649AE8-73C2-431A-9D52-F90D5CED23EC}">
      <dsp:nvSpPr>
        <dsp:cNvPr id="0" name=""/>
        <dsp:cNvSpPr/>
      </dsp:nvSpPr>
      <dsp:spPr>
        <a:xfrm>
          <a:off x="0" y="2248800"/>
          <a:ext cx="7620000" cy="1165500"/>
        </a:xfrm>
        <a:prstGeom prst="rect">
          <a:avLst/>
        </a:prstGeom>
        <a:noFill/>
        <a:ln w="22225" cap="flat" cmpd="sng" algn="ctr">
          <a:solidFill>
            <a:srgbClr val="00582A"/>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104140" rIns="59139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itchFamily="34" charset="0"/>
            </a:rPr>
            <a:t>Used to develop an optimal strategy when a decision maker is faced with several decision alternatives and an uncertain set of future events</a:t>
          </a:r>
          <a:r>
            <a:rPr lang="en-US" sz="1600" kern="1200" dirty="0"/>
            <a:t>.</a:t>
          </a:r>
          <a:endParaRPr lang="en-US" sz="1600" kern="1200" dirty="0">
            <a:latin typeface="Calibri" pitchFamily="34" charset="0"/>
          </a:endParaRPr>
        </a:p>
        <a:p>
          <a:pPr marL="171450" lvl="1" indent="-171450" algn="l" defTabSz="711200">
            <a:lnSpc>
              <a:spcPct val="90000"/>
            </a:lnSpc>
            <a:spcBef>
              <a:spcPct val="0"/>
            </a:spcBef>
            <a:spcAft>
              <a:spcPct val="15000"/>
            </a:spcAft>
            <a:buChar char="•"/>
          </a:pPr>
          <a:r>
            <a:rPr lang="en-US" sz="1600" kern="1200" dirty="0">
              <a:latin typeface="Calibri" pitchFamily="34" charset="0"/>
            </a:rPr>
            <a:t>It also employs utility theory, which assigns values to outcomes based on the decision maker’s attitude toward risk, loss, and other factors.</a:t>
          </a:r>
        </a:p>
      </dsp:txBody>
      <dsp:txXfrm>
        <a:off x="0" y="2248800"/>
        <a:ext cx="7620000" cy="1165500"/>
      </dsp:txXfrm>
    </dsp:sp>
    <dsp:sp modelId="{FA117AE9-2FB0-43BB-B4E9-6543295EA4F8}">
      <dsp:nvSpPr>
        <dsp:cNvPr id="0" name=""/>
        <dsp:cNvSpPr/>
      </dsp:nvSpPr>
      <dsp:spPr>
        <a:xfrm>
          <a:off x="380627" y="1996105"/>
          <a:ext cx="5328791" cy="326495"/>
        </a:xfrm>
        <a:prstGeom prst="roundRect">
          <a:avLst/>
        </a:prstGeom>
        <a:solidFill>
          <a:srgbClr val="005828"/>
        </a:solidFill>
        <a:ln w="22225" cap="flat" cmpd="sng" algn="ctr">
          <a:solidFill>
            <a:srgbClr val="0058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itchFamily="34" charset="0"/>
            </a:rPr>
            <a:t>Decision analysis </a:t>
          </a:r>
        </a:p>
      </dsp:txBody>
      <dsp:txXfrm>
        <a:off x="396565" y="2012043"/>
        <a:ext cx="5296915"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6D2403-FCA1-4E78-B8EF-CA33F6D73DAC}" type="datetimeFigureOut">
              <a:rPr lang="en-US" smtClean="0"/>
              <a:t>7/21/2020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B9F8BB-9B9C-46BA-8928-718CB01E0D3A}" type="slidenum">
              <a:rPr lang="en-US" smtClean="0"/>
              <a:t>‹#›</a:t>
            </a:fld>
            <a:endParaRPr lang="en-US" dirty="0"/>
          </a:p>
        </p:txBody>
      </p:sp>
    </p:spTree>
    <p:extLst>
      <p:ext uri="{BB962C8B-B14F-4D97-AF65-F5344CB8AC3E}">
        <p14:creationId xmlns:p14="http://schemas.microsoft.com/office/powerpoint/2010/main" val="1921627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E61AA-7EA1-4D72-A013-B26ADC009518}" type="datetimeFigureOut">
              <a:rPr lang="en-US" smtClean="0"/>
              <a:t>7/21/2020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0B61-172D-4509-B931-6E88C4E54591}" type="slidenum">
              <a:rPr lang="en-US" smtClean="0"/>
              <a:t>‹#›</a:t>
            </a:fld>
            <a:endParaRPr lang="en-US" dirty="0"/>
          </a:p>
        </p:txBody>
      </p:sp>
    </p:spTree>
    <p:extLst>
      <p:ext uri="{BB962C8B-B14F-4D97-AF65-F5344CB8AC3E}">
        <p14:creationId xmlns:p14="http://schemas.microsoft.com/office/powerpoint/2010/main" val="14160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Technological advances such as improved point-of-sale scanner technology and the collection of data through e-commerce.</a:t>
            </a:r>
          </a:p>
        </p:txBody>
      </p:sp>
      <p:sp>
        <p:nvSpPr>
          <p:cNvPr id="4" name="Slide Number Placeholder 3"/>
          <p:cNvSpPr>
            <a:spLocks noGrp="1"/>
          </p:cNvSpPr>
          <p:nvPr>
            <p:ph type="sldNum" sz="quarter" idx="10"/>
          </p:nvPr>
        </p:nvSpPr>
        <p:spPr/>
        <p:txBody>
          <a:bodyPr/>
          <a:lstStyle/>
          <a:p>
            <a:fld id="{54F60B61-172D-4509-B931-6E88C4E54591}" type="slidenum">
              <a:rPr lang="en-US" smtClean="0"/>
              <a:t>3</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12</a:t>
            </a:fld>
            <a:endParaRPr lang="en-US" dirty="0"/>
          </a:p>
        </p:txBody>
      </p:sp>
    </p:spTree>
    <p:extLst>
      <p:ext uri="{BB962C8B-B14F-4D97-AF65-F5344CB8AC3E}">
        <p14:creationId xmlns:p14="http://schemas.microsoft.com/office/powerpoint/2010/main" val="354480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13</a:t>
            </a:fld>
            <a:endParaRPr lang="en-US" dirty="0"/>
          </a:p>
        </p:txBody>
      </p:sp>
    </p:spTree>
    <p:extLst>
      <p:ext uri="{BB962C8B-B14F-4D97-AF65-F5344CB8AC3E}">
        <p14:creationId xmlns:p14="http://schemas.microsoft.com/office/powerpoint/2010/main" val="136457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14</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15</a:t>
            </a:fld>
            <a:endParaRPr lang="en-US" dirty="0"/>
          </a:p>
        </p:txBody>
      </p:sp>
    </p:spTree>
    <p:extLst>
      <p:ext uri="{BB962C8B-B14F-4D97-AF65-F5344CB8AC3E}">
        <p14:creationId xmlns:p14="http://schemas.microsoft.com/office/powerpoint/2010/main" val="271469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16</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253859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Consider the case of the Thoroughbred Running Company (TRC). Historically, TRC had been a catalog-based retail seller of running shoes and apparel. TRC sales revenue grew quickly as it changed its emphasis from catalog-based sales to Internet-based sales.</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Recently, TRC decided that it should also establish retail stores in the malls and downtown areas of major cities. This is a strategic decision that will take the firm in a new direction that it hopes will complement its Internet-based strategy.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TRC middle managers will therefore have to make a variety of tactical decisions in support of this strategic decision, including how many new stores to open this year, where to open these new stores, how many distribution centers will be needed to support the new stores, and where to locate these distribution centers.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Operations managers in the stores will need to make day-to-day decisions regarding, for instance, how many pairs of each model and size of shoes to order</a:t>
            </a:r>
          </a:p>
          <a:p>
            <a:r>
              <a:rPr lang="en-US" sz="1200" b="0" i="0" u="none" strike="noStrike" kern="1200" baseline="0" dirty="0">
                <a:solidFill>
                  <a:schemeClr val="tx1"/>
                </a:solidFill>
                <a:latin typeface="+mn-lt"/>
                <a:ea typeface="+mn-ea"/>
                <a:cs typeface="+mn-cs"/>
              </a:rPr>
              <a:t>    from the distribution centers and how to schedule their sales personnel.</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18</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19</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21</a:t>
            </a:fld>
            <a:endParaRPr lang="en-US" dirty="0"/>
          </a:p>
        </p:txBody>
      </p:sp>
    </p:spTree>
    <p:extLst>
      <p:ext uri="{BB962C8B-B14F-4D97-AF65-F5344CB8AC3E}">
        <p14:creationId xmlns:p14="http://schemas.microsoft.com/office/powerpoint/2010/main" val="309808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23</a:t>
            </a:fld>
            <a:endParaRPr lang="en-US" dirty="0"/>
          </a:p>
        </p:txBody>
      </p:sp>
    </p:spTree>
    <p:extLst>
      <p:ext uri="{BB962C8B-B14F-4D97-AF65-F5344CB8AC3E}">
        <p14:creationId xmlns:p14="http://schemas.microsoft.com/office/powerpoint/2010/main" val="172982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26</a:t>
            </a:fld>
            <a:endParaRPr lang="en-US" dirty="0"/>
          </a:p>
        </p:txBody>
      </p:sp>
    </p:spTree>
    <p:extLst>
      <p:ext uri="{BB962C8B-B14F-4D97-AF65-F5344CB8AC3E}">
        <p14:creationId xmlns:p14="http://schemas.microsoft.com/office/powerpoint/2010/main" val="350936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Example for Data Mining:</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A large grocery store chain might be interested in developing a new targeted marketing campaign that offers a discount coupon on potato chips.  </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By studying historical point-of-sale data, the store may be able to use data mining to predict which customers are the most likely to respond to an offer on discounted chips by purchasing higher-margin items such as beer or soft drinks in addition to the chips, thus increasing the store’s overall revenue.</a:t>
            </a:r>
          </a:p>
          <a:p>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Example for Simulation:</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Banks often use simulation to model investment and default risk in order to stress test financial models.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Used in the pharmaceutical industry to assess the risk of introducing a new drug.</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27</a:t>
            </a:fld>
            <a:endParaRPr lang="en-US" dirty="0"/>
          </a:p>
        </p:txBody>
      </p:sp>
    </p:spTree>
    <p:extLst>
      <p:ext uri="{BB962C8B-B14F-4D97-AF65-F5344CB8AC3E}">
        <p14:creationId xmlns:p14="http://schemas.microsoft.com/office/powerpoint/2010/main" val="31735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30</a:t>
            </a:fld>
            <a:endParaRPr lang="en-US" dirty="0"/>
          </a:p>
        </p:txBody>
      </p:sp>
    </p:spTree>
    <p:extLst>
      <p:ext uri="{BB962C8B-B14F-4D97-AF65-F5344CB8AC3E}">
        <p14:creationId xmlns:p14="http://schemas.microsoft.com/office/powerpoint/2010/main" val="172982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Companies that apply analytics often follow a trajectory similar to that shown in Figure 1.2.</a:t>
            </a:r>
          </a:p>
          <a:p>
            <a:pPr marL="0" indent="0">
              <a:buFont typeface="Arial"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Organizations start with basic analytics in the lower left.</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As they realize the advantages of these analytic techniques, they often progress to more sophisticated techniques in an effort to reap the derived competitive advantage.</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Predictive and prescriptive analytics are sometimes therefore referred to as advanced analytics.</a:t>
            </a:r>
          </a:p>
          <a:p>
            <a:pPr marL="628650" lvl="1" indent="-171450">
              <a:buFont typeface="Arial"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31</a:t>
            </a:fld>
            <a:endParaRPr lang="en-US" dirty="0"/>
          </a:p>
        </p:txBody>
      </p:sp>
    </p:spTree>
    <p:extLst>
      <p:ext uri="{BB962C8B-B14F-4D97-AF65-F5344CB8AC3E}">
        <p14:creationId xmlns:p14="http://schemas.microsoft.com/office/powerpoint/2010/main" val="225369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32</a:t>
            </a:fld>
            <a:endParaRPr lang="en-US" dirty="0"/>
          </a:p>
        </p:txBody>
      </p:sp>
    </p:spTree>
    <p:extLst>
      <p:ext uri="{BB962C8B-B14F-4D97-AF65-F5344CB8AC3E}">
        <p14:creationId xmlns:p14="http://schemas.microsoft.com/office/powerpoint/2010/main" val="3571765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Example for use of prescriptive models: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GE Asset Management uses optimization models to decide how to invest its own cash received from insurance policies and other financial products, as well as the cash of its clients such as Genworth Financial. </a:t>
            </a:r>
          </a:p>
          <a:p>
            <a:pPr>
              <a:lnSpc>
                <a:spcPct val="100000"/>
              </a:lnSpc>
            </a:pPr>
            <a:endParaRPr lang="en-US" dirty="0"/>
          </a:p>
          <a:p>
            <a:pPr marL="628650" lvl="1" indent="-171450">
              <a:lnSpc>
                <a:spcPct val="100000"/>
              </a:lnSpc>
              <a:buFont typeface="Arial" pitchFamily="34" charset="0"/>
              <a:buChar char="•"/>
            </a:pPr>
            <a:r>
              <a:rPr lang="en-US" dirty="0"/>
              <a:t>The estimated benefit from the optimization models was $75 million over a five-year period.</a:t>
            </a:r>
          </a:p>
          <a:p>
            <a:pPr marL="628650" lvl="1" indent="-171450">
              <a:lnSpc>
                <a:spcPct val="100000"/>
              </a:lnSpc>
              <a:buFont typeface="Arial" pitchFamily="34" charset="0"/>
              <a:buChar char="•"/>
            </a:pPr>
            <a:endParaRPr lang="en-US" dirty="0"/>
          </a:p>
          <a:p>
            <a:pPr marL="171450" lvl="0" indent="-171450">
              <a:lnSpc>
                <a:spcPct val="100000"/>
              </a:lnSpc>
              <a:buFont typeface="Arial" pitchFamily="34" charset="0"/>
              <a:buChar cha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Example for use of simulation:</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Deployment by Hypo Real Estate International of simulation models to successfully manage commercial real estate risk.</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33</a:t>
            </a:fld>
            <a:endParaRPr lang="en-US" dirty="0"/>
          </a:p>
        </p:txBody>
      </p:sp>
    </p:spTree>
    <p:extLst>
      <p:ext uri="{BB962C8B-B14F-4D97-AF65-F5344CB8AC3E}">
        <p14:creationId xmlns:p14="http://schemas.microsoft.com/office/powerpoint/2010/main" val="3571765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Example for </a:t>
            </a:r>
            <a:r>
              <a:rPr lang="en-US" sz="1200" b="0" i="0" u="none" strike="noStrike" kern="1200" baseline="0" dirty="0">
                <a:solidFill>
                  <a:schemeClr val="tx1"/>
                </a:solidFill>
                <a:latin typeface="+mn-lt"/>
                <a:ea typeface="+mn-ea"/>
                <a:cs typeface="+mn-cs"/>
              </a:rPr>
              <a:t>Human Resource (HR) Analytics: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Sears Holding Corporation (SHC), owners of retailers Kmart and Sears, Roebuck and Company, has created an HR analytics team inside its corporate HR function.</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The team uses descriptive and predictive analytics to support employee hiring and to track and influence retention.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34</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35</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Example of high-impact marketing analytics:</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628650" lvl="1" indent="-171450">
              <a:lnSpc>
                <a:spcPct val="150000"/>
              </a:lnSpc>
              <a:buFont typeface="Arial" pitchFamily="34" charset="0"/>
              <a:buChar char="•"/>
            </a:pPr>
            <a:r>
              <a:rPr lang="en-US" sz="1200" b="0" i="0" u="none" strike="noStrike" kern="1200" baseline="0" dirty="0">
                <a:solidFill>
                  <a:schemeClr val="tx1"/>
                </a:solidFill>
                <a:latin typeface="+mn-lt"/>
                <a:ea typeface="+mn-ea"/>
                <a:cs typeface="+mn-cs"/>
              </a:rPr>
              <a:t>Automobile manufacturer Chrysler teamed with J. D. Power and Associates to develop an innovate set of predictive models to support its pricing decisions for automobiles. </a:t>
            </a:r>
          </a:p>
          <a:p>
            <a:pPr marL="628650" lvl="1" indent="-171450">
              <a:lnSpc>
                <a:spcPct val="150000"/>
              </a:lnSpc>
              <a:buFont typeface="Arial" pitchFamily="34" charset="0"/>
              <a:buChar char="•"/>
            </a:pPr>
            <a:r>
              <a:rPr lang="en-US" sz="1200" b="0" i="0" u="none" strike="noStrike" kern="1200" baseline="0" dirty="0">
                <a:solidFill>
                  <a:schemeClr val="tx1"/>
                </a:solidFill>
                <a:latin typeface="+mn-lt"/>
                <a:ea typeface="+mn-ea"/>
                <a:cs typeface="+mn-cs"/>
              </a:rPr>
              <a:t>These models help Chrysler to better understand the ramifications of proposed pricing structures (a combination of manufacturer’s suggested retail price, interest rate offers, and rebates) and, as a result, to improve its pricing decisions. </a:t>
            </a:r>
          </a:p>
          <a:p>
            <a:pPr marL="628650" lvl="1" indent="-171450">
              <a:lnSpc>
                <a:spcPct val="150000"/>
              </a:lnSpc>
              <a:buFont typeface="Arial" pitchFamily="34" charset="0"/>
              <a:buChar char="•"/>
            </a:pPr>
            <a:r>
              <a:rPr lang="en-US" sz="1200" b="0" i="0" u="none" strike="noStrike" kern="1200" baseline="0" dirty="0">
                <a:solidFill>
                  <a:schemeClr val="tx1"/>
                </a:solidFill>
                <a:latin typeface="+mn-lt"/>
                <a:ea typeface="+mn-ea"/>
                <a:cs typeface="+mn-cs"/>
              </a:rPr>
              <a:t>The models have generated an estimated annual savings of $500 million.</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36</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Example for </a:t>
            </a:r>
            <a:r>
              <a:rPr lang="en-US" b="0" dirty="0">
                <a:highlight>
                  <a:srgbClr val="FFFF00"/>
                </a:highlight>
              </a:rPr>
              <a:t>the</a:t>
            </a:r>
            <a:r>
              <a:rPr lang="en-US" b="0" dirty="0"/>
              <a:t> </a:t>
            </a:r>
            <a:r>
              <a:rPr lang="en-US" sz="1200" b="0" i="0" u="none" strike="noStrike" kern="1200" baseline="0" dirty="0">
                <a:solidFill>
                  <a:schemeClr val="tx1"/>
                </a:solidFill>
                <a:latin typeface="+mn-lt"/>
                <a:ea typeface="+mn-ea"/>
                <a:cs typeface="+mn-cs"/>
              </a:rPr>
              <a:t>use of </a:t>
            </a:r>
            <a:r>
              <a:rPr lang="en-US" dirty="0"/>
              <a:t>prescriptive analytics for diagnosis and treatment: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Working with the Georgia Institute of Technology, Memorial Sloan-Kettering Cancer Center developed a real-time prescriptive model to determine the optimal placement of radioactive seeds for the treatment of prostate cancer.</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Using the new model, 20–30 percent fewer seeds are needed, resulting in a faster and less invasive procedure.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37</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Cloud computing, the </a:t>
            </a:r>
            <a:r>
              <a:rPr lang="en-US" dirty="0">
                <a:highlight>
                  <a:srgbClr val="FFFF00"/>
                </a:highlight>
              </a:rPr>
              <a:t>most recent </a:t>
            </a:r>
            <a:r>
              <a:rPr lang="en-US" dirty="0"/>
              <a:t>development, is the remote use of hardware and software over the Internet.</a:t>
            </a:r>
          </a:p>
        </p:txBody>
      </p:sp>
      <p:sp>
        <p:nvSpPr>
          <p:cNvPr id="4" name="Slide Number Placeholder 3"/>
          <p:cNvSpPr>
            <a:spLocks noGrp="1"/>
          </p:cNvSpPr>
          <p:nvPr>
            <p:ph type="sldNum" sz="quarter" idx="10"/>
          </p:nvPr>
        </p:nvSpPr>
        <p:spPr/>
        <p:txBody>
          <a:bodyPr/>
          <a:lstStyle/>
          <a:p>
            <a:fld id="{54F60B61-172D-4509-B931-6E88C4E54591}" type="slidenum">
              <a:rPr lang="en-US" smtClean="0"/>
              <a:t>5</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Example for supply chain analytics:</a:t>
            </a:r>
          </a:p>
          <a:p>
            <a:pPr marL="0" indent="0">
              <a:buFont typeface="Arial" pitchFamily="34" charset="0"/>
              <a:buNone/>
            </a:pPr>
            <a:endParaRPr lang="en-US" dirty="0"/>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ConAgra Foods uses predictive and prescriptive analytics to better plan capacity utilization by incorporating the inherent uncertainty in commodities pricing. </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ConAgra realized a 100 percent return on their investment in analytics in under three months—an unheard of result for a major technology investment.</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38</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Example of analytics for government agencies: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New York State Department has worked with IBM to use prescriptive analytics in the development of a more effective approach to tax collection. The result was an increase in collections from delinquent payers of $83 million over two years.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171450" indent="-171450">
              <a:buFont typeface="Arial" pitchFamily="34" charset="0"/>
              <a:buChar char="•"/>
            </a:pPr>
            <a:r>
              <a:rPr lang="en-US" dirty="0"/>
              <a:t>Example of analytics for nonprofit agencies: </a:t>
            </a:r>
          </a:p>
          <a:p>
            <a:pPr marL="0" indent="0">
              <a:buFont typeface="Arial" pitchFamily="34" charset="0"/>
              <a:buNone/>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Catholic Relief Services (CRS) is the official international humanitarian agency of the U.S. Catholic community. The CRS mission is to provide relief for the victims of both natural and human-made disasters and to help people in need around the world through its health, educational, and agricultural programs.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CRS uses an analytical spreadsheet model to assist in the allocation of its annual budget based on the impact that its various relief efforts and programs will have in different countries.</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39</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40</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41</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Online experimentation involves exposing various subgroups to different versions of a Web site and tracking the results.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Because of the massive pool of Internet users, experiments can be conducted without risking the disruption of the overall business of the company. </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Such experiments are proving to be invaluable because they enable the company to use trial-and-error in determining statistically what makes a difference in their Web site traffic and sales.</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42</a:t>
            </a:fld>
            <a:endParaRPr lang="en-US" dirty="0"/>
          </a:p>
        </p:txBody>
      </p:sp>
    </p:spTree>
    <p:extLst>
      <p:ext uri="{BB962C8B-B14F-4D97-AF65-F5344CB8AC3E}">
        <p14:creationId xmlns:p14="http://schemas.microsoft.com/office/powerpoint/2010/main" val="87908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Figure 1.1 is a graph generated by Google Trends that displays the search volume for the word </a:t>
            </a:r>
            <a:r>
              <a:rPr lang="en-US" sz="1200" b="0" i="1" u="none" strike="noStrike" kern="1200" baseline="0" dirty="0">
                <a:solidFill>
                  <a:schemeClr val="tx1"/>
                </a:solidFill>
                <a:latin typeface="+mn-lt"/>
                <a:ea typeface="+mn-ea"/>
                <a:cs typeface="+mn-cs"/>
              </a:rPr>
              <a:t>analytics </a:t>
            </a:r>
            <a:r>
              <a:rPr lang="en-US" sz="1200" b="0" i="0" u="none" strike="noStrike" kern="1200" baseline="0" dirty="0">
                <a:solidFill>
                  <a:schemeClr val="tx1"/>
                </a:solidFill>
                <a:latin typeface="+mn-lt"/>
                <a:ea typeface="+mn-ea"/>
                <a:cs typeface="+mn-cs"/>
              </a:rPr>
              <a:t>from 2004 to 2013 (projected) on a percentage basis from the peak.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6</a:t>
            </a:fld>
            <a:endParaRPr lang="en-US" dirty="0"/>
          </a:p>
        </p:txBody>
      </p:sp>
    </p:spTree>
    <p:extLst>
      <p:ext uri="{BB962C8B-B14F-4D97-AF65-F5344CB8AC3E}">
        <p14:creationId xmlns:p14="http://schemas.microsoft.com/office/powerpoint/2010/main" val="158169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Figure 1.1 is a graph generated by Google Trends that displays the search volume for the word </a:t>
            </a:r>
            <a:r>
              <a:rPr lang="en-US" sz="1200" b="0" i="1" u="none" strike="noStrike" kern="1200" baseline="0" dirty="0">
                <a:solidFill>
                  <a:schemeClr val="tx1"/>
                </a:solidFill>
                <a:latin typeface="+mn-lt"/>
                <a:ea typeface="+mn-ea"/>
                <a:cs typeface="+mn-cs"/>
              </a:rPr>
              <a:t>analytics </a:t>
            </a:r>
            <a:r>
              <a:rPr lang="en-US" sz="1200" b="0" i="0" u="none" strike="noStrike" kern="1200" baseline="0" dirty="0">
                <a:solidFill>
                  <a:schemeClr val="tx1"/>
                </a:solidFill>
                <a:latin typeface="+mn-lt"/>
                <a:ea typeface="+mn-ea"/>
                <a:cs typeface="+mn-cs"/>
              </a:rPr>
              <a:t>from 2004 to 2013 (projected) on a percentage basis from the peak.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7</a:t>
            </a:fld>
            <a:endParaRPr lang="en-US" dirty="0"/>
          </a:p>
        </p:txBody>
      </p:sp>
    </p:spTree>
    <p:extLst>
      <p:ext uri="{BB962C8B-B14F-4D97-AF65-F5344CB8AC3E}">
        <p14:creationId xmlns:p14="http://schemas.microsoft.com/office/powerpoint/2010/main" val="350740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Figure 1.1 is a graph generated by Google Trends that displays the search volume for the word </a:t>
            </a:r>
            <a:r>
              <a:rPr lang="en-US" sz="1200" b="0" i="1" u="none" strike="noStrike" kern="1200" baseline="0" dirty="0">
                <a:solidFill>
                  <a:schemeClr val="tx1"/>
                </a:solidFill>
                <a:latin typeface="+mn-lt"/>
                <a:ea typeface="+mn-ea"/>
                <a:cs typeface="+mn-cs"/>
              </a:rPr>
              <a:t>analytics </a:t>
            </a:r>
            <a:r>
              <a:rPr lang="en-US" sz="1200" b="0" i="0" u="none" strike="noStrike" kern="1200" baseline="0" dirty="0">
                <a:solidFill>
                  <a:schemeClr val="tx1"/>
                </a:solidFill>
                <a:latin typeface="+mn-lt"/>
                <a:ea typeface="+mn-ea"/>
                <a:cs typeface="+mn-cs"/>
              </a:rPr>
              <a:t>from 2004 to 2013 (projected) on a percentage basis from the peak.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8</a:t>
            </a:fld>
            <a:endParaRPr lang="en-US" dirty="0"/>
          </a:p>
        </p:txBody>
      </p:sp>
    </p:spTree>
    <p:extLst>
      <p:ext uri="{BB962C8B-B14F-4D97-AF65-F5344CB8AC3E}">
        <p14:creationId xmlns:p14="http://schemas.microsoft.com/office/powerpoint/2010/main" val="155487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Figure 1.1 is a graph generated by Google Trends that displays the search volume for the word </a:t>
            </a:r>
            <a:r>
              <a:rPr lang="en-US" sz="1200" b="0" i="1" u="none" strike="noStrike" kern="1200" baseline="0" dirty="0">
                <a:solidFill>
                  <a:schemeClr val="tx1"/>
                </a:solidFill>
                <a:latin typeface="+mn-lt"/>
                <a:ea typeface="+mn-ea"/>
                <a:cs typeface="+mn-cs"/>
              </a:rPr>
              <a:t>analytics </a:t>
            </a:r>
            <a:r>
              <a:rPr lang="en-US" sz="1200" b="0" i="0" u="none" strike="noStrike" kern="1200" baseline="0" dirty="0">
                <a:solidFill>
                  <a:schemeClr val="tx1"/>
                </a:solidFill>
                <a:latin typeface="+mn-lt"/>
                <a:ea typeface="+mn-ea"/>
                <a:cs typeface="+mn-cs"/>
              </a:rPr>
              <a:t>from 2004 to 2013 (projected) on a percentage basis from the peak.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9</a:t>
            </a:fld>
            <a:endParaRPr lang="en-US" dirty="0"/>
          </a:p>
        </p:txBody>
      </p:sp>
    </p:spTree>
    <p:extLst>
      <p:ext uri="{BB962C8B-B14F-4D97-AF65-F5344CB8AC3E}">
        <p14:creationId xmlns:p14="http://schemas.microsoft.com/office/powerpoint/2010/main" val="417247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Figure 1.1 is a graph generated by Google Trends that displays the search volume for the word </a:t>
            </a:r>
            <a:r>
              <a:rPr lang="en-US" sz="1200" b="0" i="1" u="none" strike="noStrike" kern="1200" baseline="0" dirty="0">
                <a:solidFill>
                  <a:schemeClr val="tx1"/>
                </a:solidFill>
                <a:latin typeface="+mn-lt"/>
                <a:ea typeface="+mn-ea"/>
                <a:cs typeface="+mn-cs"/>
              </a:rPr>
              <a:t>analytics </a:t>
            </a:r>
            <a:r>
              <a:rPr lang="en-US" sz="1200" b="0" i="0" u="none" strike="noStrike" kern="1200" baseline="0" dirty="0">
                <a:solidFill>
                  <a:schemeClr val="tx1"/>
                </a:solidFill>
                <a:latin typeface="+mn-lt"/>
                <a:ea typeface="+mn-ea"/>
                <a:cs typeface="+mn-cs"/>
              </a:rPr>
              <a:t>from 2004 to 2013 (projected) on a percentage basis from the peak. </a:t>
            </a:r>
          </a:p>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10</a:t>
            </a:fld>
            <a:endParaRPr lang="en-US" dirty="0"/>
          </a:p>
        </p:txBody>
      </p:sp>
    </p:spTree>
    <p:extLst>
      <p:ext uri="{BB962C8B-B14F-4D97-AF65-F5344CB8AC3E}">
        <p14:creationId xmlns:p14="http://schemas.microsoft.com/office/powerpoint/2010/main" val="100558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The figure clearly illustrates the recent increase in interest in analytics.</a:t>
            </a:r>
          </a:p>
        </p:txBody>
      </p:sp>
      <p:sp>
        <p:nvSpPr>
          <p:cNvPr id="4" name="Slide Number Placeholder 3"/>
          <p:cNvSpPr>
            <a:spLocks noGrp="1"/>
          </p:cNvSpPr>
          <p:nvPr>
            <p:ph type="sldNum" sz="quarter" idx="10"/>
          </p:nvPr>
        </p:nvSpPr>
        <p:spPr/>
        <p:txBody>
          <a:bodyPr/>
          <a:lstStyle/>
          <a:p>
            <a:fld id="{54F60B61-172D-4509-B931-6E88C4E54591}" type="slidenum">
              <a:rPr lang="en-US" smtClean="0"/>
              <a:t>11</a:t>
            </a:fld>
            <a:endParaRPr lang="en-US" dirty="0"/>
          </a:p>
        </p:txBody>
      </p:sp>
    </p:spTree>
    <p:extLst>
      <p:ext uri="{BB962C8B-B14F-4D97-AF65-F5344CB8AC3E}">
        <p14:creationId xmlns:p14="http://schemas.microsoft.com/office/powerpoint/2010/main" val="195708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676400"/>
            <a:ext cx="381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5257800" y="3505200"/>
            <a:ext cx="3255818"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3C6D6219-DCAC-4F04-91C2-9C2926F94FDD}"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05800" y="63404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17ACDE2-DF79-49EE-A2BB-1A4362ECAC4B}"/>
              </a:ext>
            </a:extLst>
          </p:cNvPr>
          <p:cNvPicPr>
            <a:picLocks noChangeAspect="1"/>
          </p:cNvPicPr>
          <p:nvPr userDrawn="1"/>
        </p:nvPicPr>
        <p:blipFill>
          <a:blip r:embed="rId2"/>
          <a:stretch>
            <a:fillRect/>
          </a:stretch>
        </p:blipFill>
        <p:spPr>
          <a:xfrm>
            <a:off x="0" y="0"/>
            <a:ext cx="9144000" cy="1878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2CC819F2-208E-4619-9893-AEA32C555FCF}"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C88D2266-D139-483F-842B-4CB5631A2188}"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6473F066-23DE-4C0B-9F84-0B007F2BDA79}"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43FDDE1A-45B7-4CC4-81B2-A1ED1DF109C0}"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D32951-7CAD-44F3-A83F-1F8DA852E1F4}" type="datetime1">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418991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F8A58-C57F-4BDE-A8C2-BC4CDAA8E714}" type="datetime1">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40625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9BE2D3-F0F7-4C7A-A06B-5944DA863524}" type="datetime1">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3022567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E0156B-FA10-4071-94E4-223AD5BCC1F1}" type="datetime1">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270053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2174B8-6A0D-46C9-9138-156805ACF595}" type="datetime1">
              <a:rPr lang="en-US" smtClean="0"/>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129185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FFBA2D-19CD-4765-BB7C-7D7B1BAE3833}" type="datetime1">
              <a:rPr lang="en-US" smtClean="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93972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0186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B69A6-0228-4EA0-8215-B74A11F2BF5B}" type="datetime1">
              <a:rPr lang="en-US" smtClean="0"/>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64097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BCCCE-5D73-4339-87BE-D63EF72B1B71}" type="datetime1">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3177148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AF312F-671F-4C7C-8D03-9B8717D9BB86}" type="datetime1">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2735417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795B4-1FE7-4B69-946B-7CC4EA6F533C}" type="datetime1">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1163543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93D6D-41E1-4298-A26C-A89DE7C7D69C}" type="datetime1">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944FAE-36D9-4948-B4E7-6942A23B7E3F}" type="slidenum">
              <a:rPr lang="en-US" smtClean="0"/>
              <a:t>‹#›</a:t>
            </a:fld>
            <a:endParaRPr lang="en-US" dirty="0"/>
          </a:p>
        </p:txBody>
      </p:sp>
    </p:spTree>
    <p:extLst>
      <p:ext uri="{BB962C8B-B14F-4D97-AF65-F5344CB8AC3E}">
        <p14:creationId xmlns:p14="http://schemas.microsoft.com/office/powerpoint/2010/main" val="199527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0100" y="64928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pic>
        <p:nvPicPr>
          <p:cNvPr id="8" name="Picture 7" descr="A close up of a logo&#10;&#10;Description automatically generated">
            <a:extLst>
              <a:ext uri="{FF2B5EF4-FFF2-40B4-BE49-F238E27FC236}">
                <a16:creationId xmlns:a16="http://schemas.microsoft.com/office/drawing/2014/main" id="{84491B1F-C9AD-456B-9AF6-81B7BFBC22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0504" y="5835259"/>
            <a:ext cx="2133600" cy="657616"/>
          </a:xfrm>
          <a:prstGeom prst="rect">
            <a:avLst/>
          </a:prstGeom>
        </p:spPr>
      </p:pic>
    </p:spTree>
    <p:extLst>
      <p:ext uri="{BB962C8B-B14F-4D97-AF65-F5344CB8AC3E}">
        <p14:creationId xmlns:p14="http://schemas.microsoft.com/office/powerpoint/2010/main" val="353303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48400" y="6208776"/>
            <a:ext cx="2133600" cy="365125"/>
          </a:xfrm>
          <a:prstGeom prst="rect">
            <a:avLst/>
          </a:prstGeom>
        </p:spPr>
        <p:txBody>
          <a:bodyPr/>
          <a:lstStyle/>
          <a:p>
            <a:fld id="{E9AFBA4C-C20B-471B-BFC8-636E2100FE86}"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20100" y="64928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6AE537E5-2B57-4335-92B5-EA21173A8AE1}"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lvl1pPr>
              <a:defRPr sz="2000">
                <a:latin typeface="Calibri" pitchFamily="34" charset="0"/>
              </a:defRPr>
            </a:lvl1pPr>
          </a:lstStyle>
          <a:p>
            <a:fld id="{4556B232-9F89-4083-B3BB-DDC8E5903F80}"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645D3FF8-935F-4D86-BBFA-F4F88CA39F8F}"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3BD204E0-BF16-4621-BA09-0A73C9E0218E}" type="datetime1">
              <a:rPr lang="en-US" smtClean="0"/>
              <a:t>7/21/2020</a:t>
            </a:fld>
            <a:endParaRPr lang="en-US" dirty="0"/>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F3B587AF-5313-49B5-AD0D-B12D8EFF110D}" type="datetime1">
              <a:rPr lang="en-US" smtClean="0"/>
              <a:t>7/21/2020</a:t>
            </a:fld>
            <a:endParaRPr lang="en-US" dirty="0"/>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F9F6EE03-1C10-40D4-A2E8-2CA53B3FF34A}" type="datetime1">
              <a:rPr lang="en-US" smtClean="0"/>
              <a:t>7/21/2020</a:t>
            </a:fld>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33400"/>
            <a:ext cx="8690112"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Rectangle 8"/>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2057400"/>
            <a:ext cx="8766312" cy="1231106"/>
          </a:xfrm>
          <a:prstGeom prst="rect">
            <a:avLst/>
          </a:prstGeom>
          <a:noFill/>
        </p:spPr>
        <p:txBody>
          <a:bodyPr wrap="square" rtlCol="0">
            <a:spAutoFit/>
          </a:bodyPr>
          <a:lstStyle/>
          <a:p>
            <a:pPr marL="514350" indent="-514350">
              <a:buFont typeface="Arial" pitchFamily="34" charset="0"/>
              <a:buChar char="•"/>
            </a:pPr>
            <a:r>
              <a:rPr lang="en-US" sz="2800" dirty="0"/>
              <a:t>Vb</a:t>
            </a:r>
          </a:p>
          <a:p>
            <a:pPr marL="971550" lvl="1" indent="-514350">
              <a:buFont typeface="Arial" pitchFamily="34" charset="0"/>
              <a:buChar char="•"/>
            </a:pPr>
            <a:r>
              <a:rPr lang="en-US" sz="2400" dirty="0"/>
              <a:t>Bm</a:t>
            </a:r>
          </a:p>
          <a:p>
            <a:pPr marL="1428750" lvl="2" indent="-514350">
              <a:buFont typeface="Arial" pitchFamily="34" charset="0"/>
              <a:buChar char="•"/>
            </a:pPr>
            <a:r>
              <a:rPr lang="en-US" sz="2000" dirty="0"/>
              <a:t>Mbm</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D0E27-E164-4218-AEA6-70A3D10F2E1C}" type="datetime1">
              <a:rPr lang="en-US" smtClean="0"/>
              <a:t>7/21/2020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44FAE-36D9-4948-B4E7-6942A23B7E3F}" type="slidenum">
              <a:rPr lang="en-US" smtClean="0"/>
              <a:t>‹#›</a:t>
            </a:fld>
            <a:endParaRPr lang="en-US" dirty="0"/>
          </a:p>
        </p:txBody>
      </p:sp>
    </p:spTree>
    <p:extLst>
      <p:ext uri="{BB962C8B-B14F-4D97-AF65-F5344CB8AC3E}">
        <p14:creationId xmlns:p14="http://schemas.microsoft.com/office/powerpoint/2010/main" val="3254138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trends.google.com/trends/explore?q=data%20analytics&amp;date=all&amp;geo=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56B232-9F89-4083-B3BB-DDC8E5903F80}" type="slidenum">
              <a:rPr lang="en-US" smtClean="0"/>
              <a:t>1</a:t>
            </a:fld>
            <a:endParaRPr lang="en-US" dirty="0"/>
          </a:p>
        </p:txBody>
      </p:sp>
      <p:sp>
        <p:nvSpPr>
          <p:cNvPr id="9" name="Title 1">
            <a:extLst>
              <a:ext uri="{FF2B5EF4-FFF2-40B4-BE49-F238E27FC236}">
                <a16:creationId xmlns:a16="http://schemas.microsoft.com/office/drawing/2014/main" id="{CAB70B02-302C-43B8-B7BD-CD2EEC3977F0}"/>
              </a:ext>
            </a:extLst>
          </p:cNvPr>
          <p:cNvSpPr txBox="1">
            <a:spLocks/>
          </p:cNvSpPr>
          <p:nvPr/>
        </p:nvSpPr>
        <p:spPr>
          <a:xfrm>
            <a:off x="126229" y="2895600"/>
            <a:ext cx="8891541" cy="1371600"/>
          </a:xfrm>
          <a:prstGeom prst="rect">
            <a:avLst/>
          </a:prstGeom>
        </p:spPr>
        <p:txBody>
          <a:bodyPr vert="horz" lIns="91440" tIns="45720" rIns="91440" bIns="45720" rtlCol="0" anchor="b" anchorCtr="0">
            <a:normAutofit fontScale="90000" lnSpcReduction="2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Week 1 – Lecture Notes</a:t>
            </a:r>
          </a:p>
          <a:p>
            <a:br>
              <a:rPr lang="en-US" altLang="zh-CN" sz="3500" b="1" dirty="0"/>
            </a:br>
            <a:r>
              <a:rPr lang="en-US" b="1" dirty="0"/>
              <a:t>What has happened - D</a:t>
            </a:r>
            <a:r>
              <a:rPr lang="en-US" altLang="zh-CN" b="1" dirty="0"/>
              <a:t>escriptive Analytics</a:t>
            </a:r>
            <a:endParaRPr lang="en-US" dirty="0"/>
          </a:p>
        </p:txBody>
      </p:sp>
    </p:spTree>
    <p:extLst>
      <p:ext uri="{BB962C8B-B14F-4D97-AF65-F5344CB8AC3E}">
        <p14:creationId xmlns:p14="http://schemas.microsoft.com/office/powerpoint/2010/main" val="16264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p:spPr>
        <p:txBody>
          <a:bodyPr>
            <a:noAutofit/>
          </a:bodyPr>
          <a:lstStyle/>
          <a:p>
            <a:r>
              <a:rPr lang="en-US" sz="3300" dirty="0"/>
              <a:t>Google Trends Graph of Searches on the term </a:t>
            </a:r>
            <a:r>
              <a:rPr lang="en-US" sz="3300" i="1" dirty="0"/>
              <a:t>Data Science Jobs</a:t>
            </a:r>
          </a:p>
        </p:txBody>
      </p:sp>
      <p:sp>
        <p:nvSpPr>
          <p:cNvPr id="4" name="Slide Number Placeholder 3"/>
          <p:cNvSpPr>
            <a:spLocks noGrp="1"/>
          </p:cNvSpPr>
          <p:nvPr>
            <p:ph type="sldNum" sz="quarter" idx="12"/>
          </p:nvPr>
        </p:nvSpPr>
        <p:spPr/>
        <p:txBody>
          <a:bodyPr/>
          <a:lstStyle/>
          <a:p>
            <a:fld id="{4556B232-9F89-4083-B3BB-DDC8E5903F80}" type="slidenum">
              <a:rPr lang="en-US" smtClean="0"/>
              <a:t>10</a:t>
            </a:fld>
            <a:endParaRPr lang="en-US" dirty="0"/>
          </a:p>
        </p:txBody>
      </p:sp>
      <p:pic>
        <p:nvPicPr>
          <p:cNvPr id="3" name="Picture 2">
            <a:extLst>
              <a:ext uri="{FF2B5EF4-FFF2-40B4-BE49-F238E27FC236}">
                <a16:creationId xmlns:a16="http://schemas.microsoft.com/office/drawing/2014/main" id="{516C5CD3-722C-4795-8DB5-95533B8B5D8E}"/>
              </a:ext>
            </a:extLst>
          </p:cNvPr>
          <p:cNvPicPr>
            <a:picLocks noChangeAspect="1"/>
          </p:cNvPicPr>
          <p:nvPr/>
        </p:nvPicPr>
        <p:blipFill>
          <a:blip r:embed="rId3"/>
          <a:stretch>
            <a:fillRect/>
          </a:stretch>
        </p:blipFill>
        <p:spPr>
          <a:xfrm>
            <a:off x="228600" y="1905000"/>
            <a:ext cx="8686800" cy="4171950"/>
          </a:xfrm>
          <a:prstGeom prst="rect">
            <a:avLst/>
          </a:prstGeom>
        </p:spPr>
      </p:pic>
    </p:spTree>
    <p:extLst>
      <p:ext uri="{BB962C8B-B14F-4D97-AF65-F5344CB8AC3E}">
        <p14:creationId xmlns:p14="http://schemas.microsoft.com/office/powerpoint/2010/main" val="50237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p:spPr>
        <p:txBody>
          <a:bodyPr>
            <a:noAutofit/>
          </a:bodyPr>
          <a:lstStyle/>
          <a:p>
            <a:r>
              <a:rPr lang="en-US" sz="3300" i="1" dirty="0"/>
              <a:t>Welcome you to the Big data and BA Course</a:t>
            </a:r>
          </a:p>
        </p:txBody>
      </p:sp>
      <p:sp>
        <p:nvSpPr>
          <p:cNvPr id="4" name="Slide Number Placeholder 3"/>
          <p:cNvSpPr>
            <a:spLocks noGrp="1"/>
          </p:cNvSpPr>
          <p:nvPr>
            <p:ph type="sldNum" sz="quarter" idx="12"/>
          </p:nvPr>
        </p:nvSpPr>
        <p:spPr/>
        <p:txBody>
          <a:bodyPr/>
          <a:lstStyle/>
          <a:p>
            <a:fld id="{4556B232-9F89-4083-B3BB-DDC8E5903F80}" type="slidenum">
              <a:rPr lang="en-US" smtClean="0"/>
              <a:t>11</a:t>
            </a:fld>
            <a:endParaRPr lang="en-US" dirty="0"/>
          </a:p>
        </p:txBody>
      </p:sp>
      <p:sp>
        <p:nvSpPr>
          <p:cNvPr id="5" name="TextBox 4">
            <a:extLst>
              <a:ext uri="{FF2B5EF4-FFF2-40B4-BE49-F238E27FC236}">
                <a16:creationId xmlns:a16="http://schemas.microsoft.com/office/drawing/2014/main" id="{0ECA04B4-521A-4D71-A511-407AAA16187B}"/>
              </a:ext>
            </a:extLst>
          </p:cNvPr>
          <p:cNvSpPr txBox="1"/>
          <p:nvPr/>
        </p:nvSpPr>
        <p:spPr>
          <a:xfrm>
            <a:off x="990600" y="2362200"/>
            <a:ext cx="7010400" cy="646331"/>
          </a:xfrm>
          <a:prstGeom prst="rect">
            <a:avLst/>
          </a:prstGeom>
          <a:noFill/>
        </p:spPr>
        <p:txBody>
          <a:bodyPr wrap="square" rtlCol="0">
            <a:spAutoFit/>
          </a:bodyPr>
          <a:lstStyle/>
          <a:p>
            <a:endParaRPr lang="en-US" dirty="0"/>
          </a:p>
          <a:p>
            <a:endParaRPr lang="en-US" b="1" dirty="0"/>
          </a:p>
        </p:txBody>
      </p:sp>
      <p:sp>
        <p:nvSpPr>
          <p:cNvPr id="6" name="Content Placeholder 2">
            <a:extLst>
              <a:ext uri="{FF2B5EF4-FFF2-40B4-BE49-F238E27FC236}">
                <a16:creationId xmlns:a16="http://schemas.microsoft.com/office/drawing/2014/main" id="{1C55C1D8-3F25-42CC-8AEE-15636D230E89}"/>
              </a:ext>
            </a:extLst>
          </p:cNvPr>
          <p:cNvSpPr>
            <a:spLocks noGrp="1"/>
          </p:cNvSpPr>
          <p:nvPr>
            <p:ph idx="1"/>
          </p:nvPr>
        </p:nvSpPr>
        <p:spPr>
          <a:xfrm>
            <a:off x="235526" y="1804919"/>
            <a:ext cx="8679873" cy="4687956"/>
          </a:xfrm>
        </p:spPr>
        <p:txBody>
          <a:bodyPr/>
          <a:lstStyle/>
          <a:p>
            <a:r>
              <a:rPr lang="en-AU" b="1" dirty="0"/>
              <a:t>Big data </a:t>
            </a:r>
            <a:r>
              <a:rPr lang="en-AU" dirty="0"/>
              <a:t>: describes the large volume and complexity of data – both structured and unstructured . </a:t>
            </a:r>
          </a:p>
          <a:p>
            <a:r>
              <a:rPr lang="en-US" b="1" dirty="0"/>
              <a:t>Business Analytics </a:t>
            </a:r>
            <a:r>
              <a:rPr lang="en-US" dirty="0"/>
              <a:t>is the scientific process of transforming data into insight for making better decision and is a crucial area of study for students looking to uplift their skills to make unique contribution to their enterprise and also enhance their employment prospects. [p3 Chapter 1] </a:t>
            </a:r>
          </a:p>
          <a:p>
            <a:pPr marL="937260" lvl="1" indent="-342900"/>
            <a:endParaRPr lang="en-US" dirty="0"/>
          </a:p>
          <a:p>
            <a:pPr marL="937260" lvl="1" indent="-342900"/>
            <a:endParaRPr lang="en-US" dirty="0"/>
          </a:p>
        </p:txBody>
      </p:sp>
    </p:spTree>
    <p:extLst>
      <p:ext uri="{BB962C8B-B14F-4D97-AF65-F5344CB8AC3E}">
        <p14:creationId xmlns:p14="http://schemas.microsoft.com/office/powerpoint/2010/main" val="351346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p:spPr>
        <p:txBody>
          <a:bodyPr>
            <a:noAutofit/>
          </a:bodyPr>
          <a:lstStyle/>
          <a:p>
            <a:r>
              <a:rPr lang="en-US" sz="3300" i="1" dirty="0"/>
              <a:t>Welcome you to the Big data and BA Course</a:t>
            </a:r>
          </a:p>
        </p:txBody>
      </p:sp>
      <p:sp>
        <p:nvSpPr>
          <p:cNvPr id="4" name="Slide Number Placeholder 3"/>
          <p:cNvSpPr>
            <a:spLocks noGrp="1"/>
          </p:cNvSpPr>
          <p:nvPr>
            <p:ph type="sldNum" sz="quarter" idx="12"/>
          </p:nvPr>
        </p:nvSpPr>
        <p:spPr/>
        <p:txBody>
          <a:bodyPr/>
          <a:lstStyle/>
          <a:p>
            <a:fld id="{4556B232-9F89-4083-B3BB-DDC8E5903F80}" type="slidenum">
              <a:rPr lang="en-US" smtClean="0"/>
              <a:t>12</a:t>
            </a:fld>
            <a:endParaRPr lang="en-US" dirty="0"/>
          </a:p>
        </p:txBody>
      </p:sp>
      <p:sp>
        <p:nvSpPr>
          <p:cNvPr id="5" name="TextBox 4">
            <a:extLst>
              <a:ext uri="{FF2B5EF4-FFF2-40B4-BE49-F238E27FC236}">
                <a16:creationId xmlns:a16="http://schemas.microsoft.com/office/drawing/2014/main" id="{0ECA04B4-521A-4D71-A511-407AAA16187B}"/>
              </a:ext>
            </a:extLst>
          </p:cNvPr>
          <p:cNvSpPr txBox="1"/>
          <p:nvPr/>
        </p:nvSpPr>
        <p:spPr>
          <a:xfrm>
            <a:off x="990600" y="2362200"/>
            <a:ext cx="7010400" cy="646331"/>
          </a:xfrm>
          <a:prstGeom prst="rect">
            <a:avLst/>
          </a:prstGeom>
          <a:noFill/>
        </p:spPr>
        <p:txBody>
          <a:bodyPr wrap="square" rtlCol="0">
            <a:spAutoFit/>
          </a:bodyPr>
          <a:lstStyle/>
          <a:p>
            <a:endParaRPr lang="en-US" dirty="0"/>
          </a:p>
          <a:p>
            <a:endParaRPr lang="en-US" b="1" dirty="0"/>
          </a:p>
        </p:txBody>
      </p:sp>
      <p:sp>
        <p:nvSpPr>
          <p:cNvPr id="6" name="Content Placeholder 2">
            <a:extLst>
              <a:ext uri="{FF2B5EF4-FFF2-40B4-BE49-F238E27FC236}">
                <a16:creationId xmlns:a16="http://schemas.microsoft.com/office/drawing/2014/main" id="{1C55C1D8-3F25-42CC-8AEE-15636D230E89}"/>
              </a:ext>
            </a:extLst>
          </p:cNvPr>
          <p:cNvSpPr>
            <a:spLocks noGrp="1"/>
          </p:cNvSpPr>
          <p:nvPr>
            <p:ph idx="1"/>
          </p:nvPr>
        </p:nvSpPr>
        <p:spPr>
          <a:xfrm>
            <a:off x="235526" y="1804919"/>
            <a:ext cx="8679873" cy="4687956"/>
          </a:xfrm>
        </p:spPr>
        <p:txBody>
          <a:bodyPr/>
          <a:lstStyle/>
          <a:p>
            <a:pPr algn="just"/>
            <a:r>
              <a:rPr lang="en-US" b="1" dirty="0"/>
              <a:t>Business Intelligence</a:t>
            </a:r>
            <a:r>
              <a:rPr lang="en-US" dirty="0"/>
              <a:t>: comprises the strategies and technologies used by enterprises for the data analysis of business information. [</a:t>
            </a:r>
            <a:r>
              <a:rPr lang="en-US" dirty="0" err="1"/>
              <a:t>Dedić</a:t>
            </a:r>
            <a:r>
              <a:rPr lang="en-US" dirty="0"/>
              <a:t> N. &amp; Stanier C. (2016)]</a:t>
            </a:r>
          </a:p>
          <a:p>
            <a:pPr algn="just"/>
            <a:r>
              <a:rPr lang="en-US" b="1" dirty="0"/>
              <a:t>Logistics Intelligence</a:t>
            </a:r>
            <a:r>
              <a:rPr lang="en-US" dirty="0"/>
              <a:t>: is about Business Intelligence applied to Logistics and Supply Chain operations, services, network of partners’ trust, conjoint data analytics for situation awareness and real time decision support. </a:t>
            </a:r>
          </a:p>
          <a:p>
            <a:pPr marL="937260" lvl="1" indent="-342900"/>
            <a:endParaRPr lang="en-US" sz="2400" dirty="0"/>
          </a:p>
          <a:p>
            <a:pPr marL="937260" lvl="1" indent="-342900"/>
            <a:endParaRPr lang="en-US" dirty="0"/>
          </a:p>
        </p:txBody>
      </p:sp>
    </p:spTree>
    <p:extLst>
      <p:ext uri="{BB962C8B-B14F-4D97-AF65-F5344CB8AC3E}">
        <p14:creationId xmlns:p14="http://schemas.microsoft.com/office/powerpoint/2010/main" val="327477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667000"/>
            <a:ext cx="8153399" cy="838200"/>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b="1" i="1" dirty="0">
                <a:latin typeface="Tahoma" pitchFamily="34" charset="0"/>
                <a:ea typeface="Tahoma" pitchFamily="34" charset="0"/>
                <a:cs typeface="Tahoma" pitchFamily="34" charset="0"/>
              </a:rPr>
              <a:t>Decision Making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2" name="Slide Number Placeholder 1"/>
          <p:cNvSpPr>
            <a:spLocks noGrp="1"/>
          </p:cNvSpPr>
          <p:nvPr>
            <p:ph type="sldNum" sz="quarter" idx="12"/>
          </p:nvPr>
        </p:nvSpPr>
        <p:spPr/>
        <p:txBody>
          <a:bodyPr/>
          <a:lstStyle/>
          <a:p>
            <a:fld id="{4556B232-9F89-4083-B3BB-DDC8E5903F80}" type="slidenum">
              <a:rPr lang="en-US" smtClean="0"/>
              <a:t>13</a:t>
            </a:fld>
            <a:endParaRPr lang="en-US" dirty="0"/>
          </a:p>
        </p:txBody>
      </p:sp>
    </p:spTree>
    <p:extLst>
      <p:ext uri="{BB962C8B-B14F-4D97-AF65-F5344CB8AC3E}">
        <p14:creationId xmlns:p14="http://schemas.microsoft.com/office/powerpoint/2010/main" val="409878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Managers’ responsibility:</a:t>
            </a:r>
          </a:p>
          <a:p>
            <a:pPr marL="937260" lvl="1" indent="-342900"/>
            <a:r>
              <a:rPr lang="en-US" dirty="0"/>
              <a:t>To make strategic, tactical, or operational decisions.</a:t>
            </a:r>
            <a:endParaRPr lang="en-US" b="1" dirty="0"/>
          </a:p>
          <a:p>
            <a:pPr marL="342900" indent="-342900">
              <a:buFont typeface="Arial" pitchFamily="34" charset="0"/>
              <a:buChar char="•"/>
            </a:pPr>
            <a:r>
              <a:rPr lang="en-US" b="1" dirty="0"/>
              <a:t>Strategic decisions</a:t>
            </a:r>
            <a:r>
              <a:rPr lang="en-US" dirty="0"/>
              <a:t>:</a:t>
            </a:r>
            <a:r>
              <a:rPr lang="en-US" b="1" dirty="0"/>
              <a:t> </a:t>
            </a:r>
            <a:endParaRPr lang="en-US" dirty="0"/>
          </a:p>
          <a:p>
            <a:pPr marL="937260" lvl="1" indent="-342900">
              <a:lnSpc>
                <a:spcPct val="100000"/>
              </a:lnSpc>
            </a:pPr>
            <a:r>
              <a:rPr lang="en-US" dirty="0"/>
              <a:t>Involve higher-level issues concerned with the overall direction of the organization.</a:t>
            </a:r>
          </a:p>
          <a:p>
            <a:pPr marL="937260" lvl="1" indent="-342900">
              <a:lnSpc>
                <a:spcPct val="100000"/>
              </a:lnSpc>
            </a:pPr>
            <a:r>
              <a:rPr lang="en-US" dirty="0"/>
              <a:t>These decisions define the organization’s overall goals and aspirations for the future.</a:t>
            </a:r>
          </a:p>
        </p:txBody>
      </p:sp>
      <p:sp>
        <p:nvSpPr>
          <p:cNvPr id="4" name="Slide Number Placeholder 3"/>
          <p:cNvSpPr>
            <a:spLocks noGrp="1"/>
          </p:cNvSpPr>
          <p:nvPr>
            <p:ph type="sldNum" sz="quarter" idx="12"/>
          </p:nvPr>
        </p:nvSpPr>
        <p:spPr/>
        <p:txBody>
          <a:bodyPr/>
          <a:lstStyle/>
          <a:p>
            <a:fld id="{4556B232-9F89-4083-B3BB-DDC8E5903F80}" type="slidenum">
              <a:rPr lang="en-US" smtClean="0"/>
              <a:t>14</a:t>
            </a:fld>
            <a:endParaRPr lang="en-US" dirty="0"/>
          </a:p>
        </p:txBody>
      </p:sp>
    </p:spTree>
    <p:extLst>
      <p:ext uri="{BB962C8B-B14F-4D97-AF65-F5344CB8AC3E}">
        <p14:creationId xmlns:p14="http://schemas.microsoft.com/office/powerpoint/2010/main" val="44579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342900" indent="-342900">
              <a:buFont typeface="Arial" pitchFamily="34" charset="0"/>
              <a:buChar char="•"/>
            </a:pPr>
            <a:endParaRPr lang="en-US" sz="2200" b="1" dirty="0"/>
          </a:p>
          <a:p>
            <a:pPr marL="342900" indent="-342900">
              <a:buFont typeface="Arial" pitchFamily="34" charset="0"/>
              <a:buChar char="•"/>
            </a:pPr>
            <a:r>
              <a:rPr lang="en-US" sz="2200" b="1" dirty="0"/>
              <a:t>Features of strategic decisions</a:t>
            </a:r>
            <a:r>
              <a:rPr lang="en-US" sz="2200" dirty="0"/>
              <a:t>: </a:t>
            </a:r>
          </a:p>
          <a:p>
            <a:pPr marL="1108710" lvl="1" indent="-514350">
              <a:buFont typeface="+mj-lt"/>
              <a:buAutoNum type="romanUcPeriod"/>
            </a:pPr>
            <a:r>
              <a:rPr lang="en-AU" dirty="0"/>
              <a:t>Long term</a:t>
            </a:r>
          </a:p>
          <a:p>
            <a:pPr marL="1108710" lvl="1" indent="-514350">
              <a:buFont typeface="+mj-lt"/>
              <a:buAutoNum type="romanUcPeriod"/>
            </a:pPr>
            <a:r>
              <a:rPr lang="en-AU" dirty="0"/>
              <a:t>Made by senior managers</a:t>
            </a:r>
          </a:p>
          <a:p>
            <a:pPr marL="1108710" lvl="1" indent="-514350">
              <a:buFont typeface="+mj-lt"/>
              <a:buAutoNum type="romanUcPeriod"/>
            </a:pPr>
            <a:r>
              <a:rPr lang="en-AU" dirty="0"/>
              <a:t>More general</a:t>
            </a:r>
          </a:p>
        </p:txBody>
      </p:sp>
      <p:sp>
        <p:nvSpPr>
          <p:cNvPr id="4" name="Slide Number Placeholder 3"/>
          <p:cNvSpPr>
            <a:spLocks noGrp="1"/>
          </p:cNvSpPr>
          <p:nvPr>
            <p:ph type="sldNum" sz="quarter" idx="12"/>
          </p:nvPr>
        </p:nvSpPr>
        <p:spPr/>
        <p:txBody>
          <a:bodyPr/>
          <a:lstStyle/>
          <a:p>
            <a:fld id="{4556B232-9F89-4083-B3BB-DDC8E5903F80}" type="slidenum">
              <a:rPr lang="en-US" smtClean="0"/>
              <a:t>15</a:t>
            </a:fld>
            <a:endParaRPr lang="en-US" dirty="0"/>
          </a:p>
        </p:txBody>
      </p:sp>
    </p:spTree>
    <p:extLst>
      <p:ext uri="{BB962C8B-B14F-4D97-AF65-F5344CB8AC3E}">
        <p14:creationId xmlns:p14="http://schemas.microsoft.com/office/powerpoint/2010/main" val="86033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b="1" dirty="0"/>
              <a:t>Tactical decisions</a:t>
            </a:r>
            <a:r>
              <a:rPr lang="en-US" dirty="0"/>
              <a:t>:</a:t>
            </a:r>
            <a:r>
              <a:rPr lang="en-US" b="1" dirty="0"/>
              <a:t> </a:t>
            </a:r>
          </a:p>
          <a:p>
            <a:pPr marL="937260" lvl="1" indent="-342900">
              <a:lnSpc>
                <a:spcPct val="100000"/>
              </a:lnSpc>
            </a:pPr>
            <a:r>
              <a:rPr lang="en-US" dirty="0"/>
              <a:t>Concern how the organization should achieve the goals and objectives set by its strategy.</a:t>
            </a:r>
          </a:p>
          <a:p>
            <a:pPr marL="937260" lvl="1" indent="-342900">
              <a:lnSpc>
                <a:spcPct val="100000"/>
              </a:lnSpc>
            </a:pPr>
            <a:r>
              <a:rPr lang="en-US" dirty="0"/>
              <a:t>They are usually the responsibility of midlevel management.</a:t>
            </a:r>
          </a:p>
          <a:p>
            <a:pPr marL="342900" indent="-342900">
              <a:buFont typeface="Arial" panose="020B0604020202020204" pitchFamily="34" charset="0"/>
              <a:buChar char="•"/>
            </a:pPr>
            <a:r>
              <a:rPr lang="en-US" b="1" dirty="0"/>
              <a:t>Features of </a:t>
            </a:r>
            <a:r>
              <a:rPr lang="en-US" altLang="zh-CN" b="1" dirty="0"/>
              <a:t>t</a:t>
            </a:r>
            <a:r>
              <a:rPr lang="en-US" b="1" dirty="0"/>
              <a:t>actical decisions:</a:t>
            </a:r>
          </a:p>
          <a:p>
            <a:pPr marL="1108710" lvl="1" indent="-514350">
              <a:buFont typeface="+mj-lt"/>
              <a:buAutoNum type="romanUcPeriod"/>
            </a:pPr>
            <a:r>
              <a:rPr lang="en-AU" dirty="0"/>
              <a:t>Short term</a:t>
            </a:r>
          </a:p>
          <a:p>
            <a:pPr marL="1108710" lvl="1" indent="-514350">
              <a:buFont typeface="+mj-lt"/>
              <a:buAutoNum type="romanUcPeriod"/>
            </a:pPr>
            <a:r>
              <a:rPr lang="en-AU" dirty="0"/>
              <a:t>Made by middle managers</a:t>
            </a:r>
          </a:p>
          <a:p>
            <a:pPr marL="1108710" lvl="1" indent="-514350">
              <a:buFont typeface="+mj-lt"/>
              <a:buAutoNum type="romanUcPeriod"/>
            </a:pPr>
            <a:r>
              <a:rPr lang="en-AU" dirty="0"/>
              <a:t>More specific and detailed</a:t>
            </a:r>
          </a:p>
          <a:p>
            <a:pPr marL="1108710" lvl="1" indent="-514350">
              <a:buFont typeface="+mj-lt"/>
              <a:buAutoNum type="romanUcPeriod"/>
            </a:pPr>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16</a:t>
            </a:fld>
            <a:endParaRPr lang="en-US" dirty="0"/>
          </a:p>
        </p:txBody>
      </p:sp>
    </p:spTree>
    <p:extLst>
      <p:ext uri="{BB962C8B-B14F-4D97-AF65-F5344CB8AC3E}">
        <p14:creationId xmlns:p14="http://schemas.microsoft.com/office/powerpoint/2010/main" val="16802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b="1" dirty="0"/>
              <a:t>Operational decisions</a:t>
            </a:r>
            <a:r>
              <a:rPr lang="en-US" dirty="0"/>
              <a:t>:</a:t>
            </a:r>
          </a:p>
          <a:p>
            <a:pPr marL="937260" lvl="1" indent="-342900">
              <a:lnSpc>
                <a:spcPct val="100000"/>
              </a:lnSpc>
            </a:pPr>
            <a:r>
              <a:rPr lang="en-US" dirty="0"/>
              <a:t>Affect how the firm is run from day to day.</a:t>
            </a:r>
          </a:p>
          <a:p>
            <a:pPr marL="937260" lvl="1" indent="-342900">
              <a:lnSpc>
                <a:spcPct val="100000"/>
              </a:lnSpc>
            </a:pPr>
            <a:r>
              <a:rPr lang="en-US" dirty="0"/>
              <a:t>They are the domain of operations managers, who are the closest to the customer.</a:t>
            </a:r>
          </a:p>
          <a:p>
            <a:pPr marL="342900" indent="-342900">
              <a:lnSpc>
                <a:spcPct val="100000"/>
              </a:lnSpc>
              <a:buFont typeface="Arial" panose="020B0604020202020204" pitchFamily="34" charset="0"/>
              <a:buChar char="•"/>
            </a:pPr>
            <a:r>
              <a:rPr lang="en-US" b="1" dirty="0"/>
              <a:t>Features of Operational decisions :</a:t>
            </a:r>
          </a:p>
          <a:p>
            <a:pPr marL="1108710" lvl="1" indent="-514350">
              <a:buFont typeface="+mj-lt"/>
              <a:buAutoNum type="romanUcPeriod"/>
            </a:pPr>
            <a:r>
              <a:rPr lang="en-AU" dirty="0"/>
              <a:t>Short term</a:t>
            </a:r>
          </a:p>
          <a:p>
            <a:pPr marL="1108710" lvl="1" indent="-514350">
              <a:buFont typeface="+mj-lt"/>
              <a:buAutoNum type="romanUcPeriod"/>
            </a:pPr>
            <a:r>
              <a:rPr lang="en-AU" dirty="0"/>
              <a:t>Made by middle managers</a:t>
            </a:r>
          </a:p>
          <a:p>
            <a:pPr marL="1108710" lvl="1" indent="-514350">
              <a:buFont typeface="+mj-lt"/>
              <a:buAutoNum type="romanUcPeriod"/>
            </a:pPr>
            <a:r>
              <a:rPr lang="en-AU" dirty="0"/>
              <a:t>More specific and detailed</a:t>
            </a:r>
            <a:endParaRPr lang="en-US" dirty="0"/>
          </a:p>
          <a:p>
            <a:pPr lvl="1" indent="0">
              <a:buNone/>
            </a:pPr>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17</a:t>
            </a:fld>
            <a:endParaRPr lang="en-US" dirty="0"/>
          </a:p>
        </p:txBody>
      </p:sp>
    </p:spTree>
    <p:extLst>
      <p:ext uri="{BB962C8B-B14F-4D97-AF65-F5344CB8AC3E}">
        <p14:creationId xmlns:p14="http://schemas.microsoft.com/office/powerpoint/2010/main" val="79463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Decision making can be defined as the following process</a:t>
            </a:r>
          </a:p>
          <a:p>
            <a:pPr marL="1051560" lvl="1" indent="-457200">
              <a:buFont typeface="+mj-lt"/>
              <a:buAutoNum type="arabicPeriod"/>
            </a:pPr>
            <a:r>
              <a:rPr lang="en-US" sz="2400" dirty="0"/>
              <a:t>Identify and define the problem</a:t>
            </a:r>
          </a:p>
          <a:p>
            <a:pPr marL="1051560" lvl="1" indent="-457200">
              <a:buFont typeface="+mj-lt"/>
              <a:buAutoNum type="arabicPeriod"/>
            </a:pPr>
            <a:r>
              <a:rPr lang="en-US" sz="2400" dirty="0"/>
              <a:t>Determine the criteria that will be used to evaluate alternative solutions</a:t>
            </a:r>
          </a:p>
          <a:p>
            <a:pPr marL="1051560" lvl="1" indent="-457200">
              <a:buFont typeface="+mj-lt"/>
              <a:buAutoNum type="arabicPeriod"/>
            </a:pPr>
            <a:r>
              <a:rPr lang="en-US" sz="2400" dirty="0"/>
              <a:t>Determine the set of alternative solutions</a:t>
            </a:r>
          </a:p>
          <a:p>
            <a:pPr marL="1051560" lvl="1" indent="-457200">
              <a:buFont typeface="+mj-lt"/>
              <a:buAutoNum type="arabicPeriod"/>
            </a:pPr>
            <a:r>
              <a:rPr lang="en-US" sz="2400" dirty="0"/>
              <a:t>Evaluate the alternatives</a:t>
            </a:r>
          </a:p>
          <a:p>
            <a:pPr marL="1051560" lvl="1" indent="-457200">
              <a:buFont typeface="+mj-lt"/>
              <a:buAutoNum type="arabicPeriod"/>
            </a:pPr>
            <a:r>
              <a:rPr lang="en-US" sz="2400" dirty="0"/>
              <a:t>Choose an alternative</a:t>
            </a:r>
          </a:p>
          <a:p>
            <a:pPr marL="105156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18</a:t>
            </a:fld>
            <a:endParaRPr lang="en-US" dirty="0"/>
          </a:p>
        </p:txBody>
      </p:sp>
    </p:spTree>
    <p:extLst>
      <p:ext uri="{BB962C8B-B14F-4D97-AF65-F5344CB8AC3E}">
        <p14:creationId xmlns:p14="http://schemas.microsoft.com/office/powerpoint/2010/main" val="61282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Common approaches to making decisions</a:t>
            </a:r>
          </a:p>
          <a:p>
            <a:pPr marL="937260" lvl="1" indent="-342900"/>
            <a:r>
              <a:rPr lang="en-US" sz="2400" dirty="0"/>
              <a:t>Tradition : We’ve always done it this way</a:t>
            </a:r>
          </a:p>
          <a:p>
            <a:pPr marL="937260" lvl="1" indent="-342900"/>
            <a:r>
              <a:rPr lang="en-US" sz="2400" dirty="0"/>
              <a:t>Intuition : </a:t>
            </a:r>
            <a:r>
              <a:rPr lang="en-AU" sz="2400" dirty="0"/>
              <a:t>gut feeling (synonyms)</a:t>
            </a:r>
            <a:endParaRPr lang="en-US" sz="2400" dirty="0"/>
          </a:p>
          <a:p>
            <a:pPr marL="937260" lvl="1" indent="-342900"/>
            <a:r>
              <a:rPr lang="en-US" sz="2400" dirty="0"/>
              <a:t>Rules of thumb</a:t>
            </a:r>
          </a:p>
          <a:p>
            <a:pPr marL="937260" lvl="1" indent="-342900"/>
            <a:r>
              <a:rPr lang="en-US" sz="2400" dirty="0"/>
              <a:t>Using the relevant data available</a:t>
            </a:r>
          </a:p>
          <a:p>
            <a:pPr lvl="1" indent="0">
              <a:buNone/>
            </a:pPr>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19</a:t>
            </a:fld>
            <a:endParaRPr lang="en-US" dirty="0"/>
          </a:p>
        </p:txBody>
      </p:sp>
    </p:spTree>
    <p:extLst>
      <p:ext uri="{BB962C8B-B14F-4D97-AF65-F5344CB8AC3E}">
        <p14:creationId xmlns:p14="http://schemas.microsoft.com/office/powerpoint/2010/main" val="138782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667000"/>
            <a:ext cx="8153399" cy="838200"/>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b="1" i="1" dirty="0">
                <a:latin typeface="Tahoma" pitchFamily="34" charset="0"/>
                <a:ea typeface="Tahoma" pitchFamily="34" charset="0"/>
                <a:cs typeface="Tahoma" pitchFamily="34" charset="0"/>
              </a:rPr>
              <a:t>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2" name="Slide Number Placeholder 1"/>
          <p:cNvSpPr>
            <a:spLocks noGrp="1"/>
          </p:cNvSpPr>
          <p:nvPr>
            <p:ph type="sldNum" sz="quarter" idx="12"/>
          </p:nvPr>
        </p:nvSpPr>
        <p:spPr/>
        <p:txBody>
          <a:bodyPr/>
          <a:lstStyle/>
          <a:p>
            <a:fld id="{4556B232-9F89-4083-B3BB-DDC8E5903F80}" type="slidenum">
              <a:rPr lang="en-US" smtClean="0"/>
              <a:t>2</a:t>
            </a:fld>
            <a:endParaRPr lang="en-US" dirty="0"/>
          </a:p>
        </p:txBody>
      </p:sp>
    </p:spTree>
    <p:extLst>
      <p:ext uri="{BB962C8B-B14F-4D97-AF65-F5344CB8AC3E}">
        <p14:creationId xmlns:p14="http://schemas.microsoft.com/office/powerpoint/2010/main" val="59717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667000"/>
            <a:ext cx="8153399" cy="838200"/>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b="1" i="1" dirty="0">
                <a:latin typeface="Tahoma" pitchFamily="34" charset="0"/>
                <a:ea typeface="Tahoma" pitchFamily="34" charset="0"/>
                <a:cs typeface="Tahoma" pitchFamily="34" charset="0"/>
              </a:rPr>
              <a:t>Business Analytics Defined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2" name="Slide Number Placeholder 1"/>
          <p:cNvSpPr>
            <a:spLocks noGrp="1"/>
          </p:cNvSpPr>
          <p:nvPr>
            <p:ph type="sldNum" sz="quarter" idx="12"/>
          </p:nvPr>
        </p:nvSpPr>
        <p:spPr/>
        <p:txBody>
          <a:bodyPr/>
          <a:lstStyle/>
          <a:p>
            <a:fld id="{4556B232-9F89-4083-B3BB-DDC8E5903F80}" type="slidenum">
              <a:rPr lang="en-US" smtClean="0"/>
              <a:t>20</a:t>
            </a:fld>
            <a:endParaRPr lang="en-US" dirty="0"/>
          </a:p>
        </p:txBody>
      </p:sp>
    </p:spTree>
    <p:extLst>
      <p:ext uri="{BB962C8B-B14F-4D97-AF65-F5344CB8AC3E}">
        <p14:creationId xmlns:p14="http://schemas.microsoft.com/office/powerpoint/2010/main" val="175591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Analytics Defined</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b="1" dirty="0"/>
              <a:t>Business analytics</a:t>
            </a:r>
            <a:r>
              <a:rPr lang="en-US" dirty="0"/>
              <a:t>:</a:t>
            </a:r>
            <a:r>
              <a:rPr lang="en-US" b="1" dirty="0"/>
              <a:t> </a:t>
            </a:r>
          </a:p>
          <a:p>
            <a:pPr marL="937260" lvl="1" indent="-342900"/>
            <a:r>
              <a:rPr lang="en-US" dirty="0"/>
              <a:t>Scientific process of transforming data into </a:t>
            </a:r>
            <a:r>
              <a:rPr lang="en-US" dirty="0">
                <a:solidFill>
                  <a:srgbClr val="00582A"/>
                </a:solidFill>
              </a:rPr>
              <a:t>insight</a:t>
            </a:r>
            <a:r>
              <a:rPr lang="en-US" dirty="0"/>
              <a:t> for making better decisions.</a:t>
            </a:r>
          </a:p>
          <a:p>
            <a:pPr marL="937260" lvl="1" indent="-342900"/>
            <a:r>
              <a:rPr lang="en-US" dirty="0"/>
              <a:t>Used for </a:t>
            </a:r>
            <a:r>
              <a:rPr lang="en-US" dirty="0">
                <a:solidFill>
                  <a:srgbClr val="00582A"/>
                </a:solidFill>
              </a:rPr>
              <a:t>data-driven</a:t>
            </a:r>
            <a:r>
              <a:rPr lang="en-US" dirty="0"/>
              <a:t> or fact-based decision making, which is often seen as more objective than other alternatives for  decision making.</a:t>
            </a:r>
          </a:p>
          <a:p>
            <a:pPr>
              <a:lnSpc>
                <a:spcPct val="100000"/>
              </a:lnSpc>
            </a:pPr>
            <a:endParaRPr lang="en-US" dirty="0"/>
          </a:p>
          <a:p>
            <a:r>
              <a:rPr lang="en-US" dirty="0"/>
              <a:t>	</a:t>
            </a:r>
          </a:p>
        </p:txBody>
      </p:sp>
      <p:sp>
        <p:nvSpPr>
          <p:cNvPr id="4" name="Slide Number Placeholder 3"/>
          <p:cNvSpPr>
            <a:spLocks noGrp="1"/>
          </p:cNvSpPr>
          <p:nvPr>
            <p:ph type="sldNum" sz="quarter" idx="12"/>
          </p:nvPr>
        </p:nvSpPr>
        <p:spPr/>
        <p:txBody>
          <a:bodyPr/>
          <a:lstStyle/>
          <a:p>
            <a:fld id="{4556B232-9F89-4083-B3BB-DDC8E5903F80}" type="slidenum">
              <a:rPr lang="en-US" smtClean="0"/>
              <a:t>21</a:t>
            </a:fld>
            <a:endParaRPr lang="en-US" dirty="0"/>
          </a:p>
        </p:txBody>
      </p:sp>
    </p:spTree>
    <p:extLst>
      <p:ext uri="{BB962C8B-B14F-4D97-AF65-F5344CB8AC3E}">
        <p14:creationId xmlns:p14="http://schemas.microsoft.com/office/powerpoint/2010/main" val="199443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Analytics Defined</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Tools of business analytics can aid decision making by:</a:t>
            </a:r>
          </a:p>
          <a:p>
            <a:pPr marL="937260" lvl="1" indent="-342900"/>
            <a:r>
              <a:rPr lang="en-US" dirty="0"/>
              <a:t>Creating </a:t>
            </a:r>
            <a:r>
              <a:rPr lang="en-US" dirty="0">
                <a:solidFill>
                  <a:srgbClr val="00582A"/>
                </a:solidFill>
              </a:rPr>
              <a:t>insights</a:t>
            </a:r>
            <a:r>
              <a:rPr lang="en-US" dirty="0"/>
              <a:t> from data</a:t>
            </a:r>
          </a:p>
          <a:p>
            <a:pPr marL="937260" lvl="1" indent="-342900"/>
            <a:r>
              <a:rPr lang="en-US" dirty="0"/>
              <a:t>Improving our ability to more accurately </a:t>
            </a:r>
            <a:r>
              <a:rPr lang="en-US" dirty="0">
                <a:solidFill>
                  <a:srgbClr val="00582A"/>
                </a:solidFill>
              </a:rPr>
              <a:t>forecast</a:t>
            </a:r>
            <a:r>
              <a:rPr lang="en-US" dirty="0"/>
              <a:t> for planning</a:t>
            </a:r>
          </a:p>
          <a:p>
            <a:pPr marL="937260" lvl="1" indent="-342900"/>
            <a:r>
              <a:rPr lang="en-US" dirty="0"/>
              <a:t>Helping us quantify risk</a:t>
            </a:r>
          </a:p>
          <a:p>
            <a:pPr marL="937260" lvl="1" indent="-342900"/>
            <a:r>
              <a:rPr lang="en-US" dirty="0"/>
              <a:t>Yielding </a:t>
            </a:r>
            <a:r>
              <a:rPr lang="en-US" dirty="0">
                <a:solidFill>
                  <a:srgbClr val="00582A"/>
                </a:solidFill>
              </a:rPr>
              <a:t>better alternatives </a:t>
            </a:r>
            <a:r>
              <a:rPr lang="en-US" dirty="0"/>
              <a:t>through analysis and optimization</a:t>
            </a:r>
          </a:p>
          <a:p>
            <a:endParaRPr lang="en-US" dirty="0"/>
          </a:p>
          <a:p>
            <a:r>
              <a:rPr lang="en-US" dirty="0"/>
              <a:t>	</a:t>
            </a:r>
          </a:p>
        </p:txBody>
      </p:sp>
      <p:sp>
        <p:nvSpPr>
          <p:cNvPr id="4" name="Slide Number Placeholder 3"/>
          <p:cNvSpPr>
            <a:spLocks noGrp="1"/>
          </p:cNvSpPr>
          <p:nvPr>
            <p:ph type="sldNum" sz="quarter" idx="12"/>
          </p:nvPr>
        </p:nvSpPr>
        <p:spPr/>
        <p:txBody>
          <a:bodyPr/>
          <a:lstStyle/>
          <a:p>
            <a:fld id="{4556B232-9F89-4083-B3BB-DDC8E5903F80}" type="slidenum">
              <a:rPr lang="en-US" smtClean="0"/>
              <a:t>22</a:t>
            </a:fld>
            <a:endParaRPr lang="en-US" dirty="0"/>
          </a:p>
        </p:txBody>
      </p:sp>
    </p:spTree>
    <p:extLst>
      <p:ext uri="{BB962C8B-B14F-4D97-AF65-F5344CB8AC3E}">
        <p14:creationId xmlns:p14="http://schemas.microsoft.com/office/powerpoint/2010/main" val="181877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667000"/>
            <a:ext cx="8153399" cy="838200"/>
          </a:xfrm>
          <a:prstGeom prst="rect">
            <a:avLst/>
          </a:prstGeom>
          <a:ln>
            <a:noFill/>
          </a:ln>
        </p:spPr>
        <p:txBody>
          <a:bodyPr vert="horz" lIns="91440" tIns="45720" rIns="91440" bIns="45720" rtlCol="0" anchor="b" anchorCtr="0">
            <a:normAutofit fontScale="77500" lnSpcReduction="2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b="1" i="1" dirty="0">
                <a:latin typeface="Tahoma" pitchFamily="34" charset="0"/>
                <a:ea typeface="Tahoma" pitchFamily="34" charset="0"/>
                <a:cs typeface="Tahoma" pitchFamily="34" charset="0"/>
              </a:rPr>
              <a:t>A Categorization of Analytical Methods</a:t>
            </a:r>
          </a:p>
          <a:p>
            <a:pPr algn="r"/>
            <a:r>
              <a:rPr lang="en-US" sz="3600" b="1" i="1" dirty="0">
                <a:latin typeface="Tahoma" pitchFamily="34" charset="0"/>
                <a:ea typeface="Tahoma" pitchFamily="34" charset="0"/>
                <a:cs typeface="Tahoma" pitchFamily="34" charset="0"/>
              </a:rPr>
              <a:t>and Models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2" name="Slide Number Placeholder 1"/>
          <p:cNvSpPr>
            <a:spLocks noGrp="1"/>
          </p:cNvSpPr>
          <p:nvPr>
            <p:ph type="sldNum" sz="quarter" idx="12"/>
          </p:nvPr>
        </p:nvSpPr>
        <p:spPr/>
        <p:txBody>
          <a:bodyPr/>
          <a:lstStyle/>
          <a:p>
            <a:fld id="{4556B232-9F89-4083-B3BB-DDC8E5903F80}" type="slidenum">
              <a:rPr lang="en-US" smtClean="0"/>
              <a:t>23</a:t>
            </a:fld>
            <a:endParaRPr lang="en-US" dirty="0"/>
          </a:p>
        </p:txBody>
      </p:sp>
    </p:spTree>
    <p:extLst>
      <p:ext uri="{BB962C8B-B14F-4D97-AF65-F5344CB8AC3E}">
        <p14:creationId xmlns:p14="http://schemas.microsoft.com/office/powerpoint/2010/main" val="203132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Categorization of Analytical Methods and Models</a:t>
            </a:r>
          </a:p>
        </p:txBody>
      </p:sp>
      <p:sp>
        <p:nvSpPr>
          <p:cNvPr id="3" name="Content Placeholder 2"/>
          <p:cNvSpPr>
            <a:spLocks noGrp="1"/>
          </p:cNvSpPr>
          <p:nvPr>
            <p:ph idx="1"/>
          </p:nvPr>
        </p:nvSpPr>
        <p:spPr/>
        <p:txBody>
          <a:bodyPr/>
          <a:lstStyle/>
          <a:p>
            <a:pPr marL="342900" indent="-342900">
              <a:buFont typeface="Arial" pitchFamily="34" charset="0"/>
              <a:buChar char="•"/>
            </a:pPr>
            <a:r>
              <a:rPr lang="en-US" b="1" dirty="0"/>
              <a:t>Descriptive analytics</a:t>
            </a:r>
            <a:r>
              <a:rPr lang="en-US" dirty="0"/>
              <a:t>:</a:t>
            </a:r>
            <a:r>
              <a:rPr lang="en-US" b="1" dirty="0"/>
              <a:t> </a:t>
            </a:r>
            <a:r>
              <a:rPr lang="en-US" dirty="0"/>
              <a:t>It encompasses the set of techniques that describes what </a:t>
            </a:r>
            <a:r>
              <a:rPr lang="en-US" dirty="0">
                <a:solidFill>
                  <a:srgbClr val="00582A"/>
                </a:solidFill>
              </a:rPr>
              <a:t>has happened in the past</a:t>
            </a:r>
            <a:r>
              <a:rPr lang="en-US" dirty="0"/>
              <a:t>.</a:t>
            </a:r>
          </a:p>
          <a:p>
            <a:pPr>
              <a:spcBef>
                <a:spcPts val="0"/>
              </a:spcBef>
              <a:spcAft>
                <a:spcPts val="0"/>
              </a:spcAft>
            </a:pPr>
            <a:r>
              <a:rPr lang="en-US" dirty="0"/>
              <a:t>	Examples - data queries, reports, descriptive statistics, data 		        visualization (data dashboards), data-mining 			        techniques, and basic what-if spreadsheet 		                     models.</a:t>
            </a:r>
          </a:p>
          <a:p>
            <a:pPr marL="342900" indent="-342900">
              <a:spcBef>
                <a:spcPts val="0"/>
              </a:spcBef>
              <a:spcAft>
                <a:spcPts val="0"/>
              </a:spcAft>
              <a:buFont typeface="Arial" panose="020B0604020202020204" pitchFamily="34" charset="0"/>
              <a:buChar char="•"/>
            </a:pPr>
            <a:r>
              <a:rPr lang="en-US" dirty="0"/>
              <a:t>Data query - It</a:t>
            </a:r>
            <a:r>
              <a:rPr lang="en-US" b="1" dirty="0"/>
              <a:t> </a:t>
            </a:r>
            <a:r>
              <a:rPr lang="en-US" dirty="0"/>
              <a:t>is a request for information with certain characteristics from a database.</a:t>
            </a:r>
          </a:p>
          <a:p>
            <a:endParaRPr lang="en-US" dirty="0"/>
          </a:p>
          <a:p>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24</a:t>
            </a:fld>
            <a:endParaRPr lang="en-US" dirty="0"/>
          </a:p>
        </p:txBody>
      </p:sp>
    </p:spTree>
    <p:extLst>
      <p:ext uri="{BB962C8B-B14F-4D97-AF65-F5344CB8AC3E}">
        <p14:creationId xmlns:p14="http://schemas.microsoft.com/office/powerpoint/2010/main" val="151648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Categorization of Analytical Methods and Models</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dirty="0"/>
              <a:t>Data dashboards - Collections of tables, charts, maps, and summary statistics that are updated as new data becomes available.</a:t>
            </a:r>
          </a:p>
          <a:p>
            <a:pPr marL="937260" lvl="1" indent="-342900">
              <a:lnSpc>
                <a:spcPct val="100000"/>
              </a:lnSpc>
            </a:pPr>
            <a:r>
              <a:rPr lang="en-US" dirty="0"/>
              <a:t>Use of dashboards</a:t>
            </a:r>
          </a:p>
          <a:p>
            <a:pPr marL="1211580" lvl="2" indent="-342900">
              <a:lnSpc>
                <a:spcPct val="100000"/>
              </a:lnSpc>
            </a:pPr>
            <a:r>
              <a:rPr lang="en-US" dirty="0"/>
              <a:t>To help management monitor specific aspects of the company’s performance related to their decision-making responsibilities.</a:t>
            </a:r>
          </a:p>
          <a:p>
            <a:pPr marL="1211580" lvl="2" indent="-342900">
              <a:lnSpc>
                <a:spcPct val="100000"/>
              </a:lnSpc>
            </a:pPr>
            <a:r>
              <a:rPr lang="en-US" dirty="0"/>
              <a:t>For corporate-level managers, daily data dashboards might summarize sales by region, current inventory levels, and other company-wide metrics. </a:t>
            </a:r>
          </a:p>
          <a:p>
            <a:pPr marL="1211580" lvl="2" indent="-342900">
              <a:lnSpc>
                <a:spcPct val="100000"/>
              </a:lnSpc>
            </a:pPr>
            <a:r>
              <a:rPr lang="en-US" dirty="0"/>
              <a:t>Front-line managers may view dashboards that contain metrics related to staffing levels, local inventory levels, and short-term sales forecasts.</a:t>
            </a:r>
          </a:p>
          <a:p>
            <a:pPr marL="1211580" lvl="2" indent="-342900">
              <a:lnSpc>
                <a:spcPct val="100000"/>
              </a:lnSpc>
            </a:pPr>
            <a:endParaRPr lang="en-US" dirty="0"/>
          </a:p>
          <a:p>
            <a:pPr marL="1211580" lvl="2" indent="-342900">
              <a:lnSpc>
                <a:spcPct val="100000"/>
              </a:lnSpc>
            </a:pPr>
            <a:endParaRPr lang="en-US" dirty="0"/>
          </a:p>
          <a:p>
            <a:pPr lvl="1" indent="0">
              <a:lnSpc>
                <a:spcPct val="100000"/>
              </a:lnSpc>
              <a:buNone/>
            </a:pP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25</a:t>
            </a:fld>
            <a:endParaRPr lang="en-US" dirty="0"/>
          </a:p>
        </p:txBody>
      </p:sp>
    </p:spTree>
    <p:extLst>
      <p:ext uri="{BB962C8B-B14F-4D97-AF65-F5344CB8AC3E}">
        <p14:creationId xmlns:p14="http://schemas.microsoft.com/office/powerpoint/2010/main" val="299706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Categorization of Analytical Methods and Models</a:t>
            </a:r>
          </a:p>
        </p:txBody>
      </p:sp>
      <p:sp>
        <p:nvSpPr>
          <p:cNvPr id="3" name="Content Placeholder 2"/>
          <p:cNvSpPr>
            <a:spLocks noGrp="1"/>
          </p:cNvSpPr>
          <p:nvPr>
            <p:ph idx="1"/>
          </p:nvPr>
        </p:nvSpPr>
        <p:spPr/>
        <p:txBody>
          <a:bodyPr/>
          <a:lstStyle/>
          <a:p>
            <a:pPr marL="342900" indent="-342900">
              <a:spcBef>
                <a:spcPts val="1800"/>
              </a:spcBef>
              <a:buFont typeface="Arial" pitchFamily="34" charset="0"/>
              <a:buChar char="•"/>
            </a:pPr>
            <a:r>
              <a:rPr lang="en-US" b="1" dirty="0"/>
              <a:t>Predictive analytics</a:t>
            </a:r>
            <a:r>
              <a:rPr lang="en-US" dirty="0"/>
              <a:t>:</a:t>
            </a:r>
            <a:r>
              <a:rPr lang="en-US" b="1" dirty="0"/>
              <a:t> </a:t>
            </a:r>
            <a:r>
              <a:rPr lang="en-US" dirty="0"/>
              <a:t>It consists of techniques that use models constructed from past data to predict the future or ascertain the impact of one variable on another.</a:t>
            </a:r>
          </a:p>
          <a:p>
            <a:pPr marL="937260" lvl="1" indent="-342900">
              <a:spcAft>
                <a:spcPts val="1800"/>
              </a:spcAft>
            </a:pPr>
            <a:r>
              <a:rPr lang="en-US" dirty="0"/>
              <a:t>Survey data and past purchase behavior may be used to help predict the market share of a new product.</a:t>
            </a:r>
          </a:p>
          <a:p>
            <a:pPr lvl="1" indent="0">
              <a:spcBef>
                <a:spcPts val="1800"/>
              </a:spcBef>
              <a:spcAft>
                <a:spcPts val="1800"/>
              </a:spcAft>
              <a:buNone/>
            </a:pPr>
            <a:endParaRPr lang="en-US" dirty="0"/>
          </a:p>
          <a:p>
            <a:pPr>
              <a:spcBef>
                <a:spcPts val="1800"/>
              </a:spcBef>
              <a:spcAft>
                <a:spcPts val="1800"/>
              </a:spcAft>
            </a:pPr>
            <a:endParaRPr lang="en-US" dirty="0"/>
          </a:p>
          <a:p>
            <a:r>
              <a:rPr lang="en-US" dirty="0"/>
              <a:t>	</a:t>
            </a:r>
          </a:p>
          <a:p>
            <a:pPr marL="937260" lvl="1" indent="-342900"/>
            <a:endParaRPr lang="en-US" dirty="0"/>
          </a:p>
          <a:p>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26</a:t>
            </a:fld>
            <a:endParaRPr lang="en-US" dirty="0"/>
          </a:p>
        </p:txBody>
      </p:sp>
    </p:spTree>
    <p:extLst>
      <p:ext uri="{BB962C8B-B14F-4D97-AF65-F5344CB8AC3E}">
        <p14:creationId xmlns:p14="http://schemas.microsoft.com/office/powerpoint/2010/main" val="1341640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Categorization of Analytical Methods and Models</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Techniques used in Predictive Analytics: </a:t>
            </a:r>
            <a:r>
              <a:rPr lang="en-US" i="1" dirty="0"/>
              <a:t>contd.</a:t>
            </a:r>
          </a:p>
          <a:p>
            <a:pPr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27</a:t>
            </a:fld>
            <a:endParaRPr lang="en-US" dirty="0"/>
          </a:p>
        </p:txBody>
      </p:sp>
      <p:graphicFrame>
        <p:nvGraphicFramePr>
          <p:cNvPr id="5" name="Diagram 4"/>
          <p:cNvGraphicFramePr/>
          <p:nvPr>
            <p:extLst>
              <p:ext uri="{D42A27DB-BD31-4B8C-83A1-F6EECF244321}">
                <p14:modId xmlns:p14="http://schemas.microsoft.com/office/powerpoint/2010/main" val="4052546190"/>
              </p:ext>
            </p:extLst>
          </p:nvPr>
        </p:nvGraphicFramePr>
        <p:xfrm>
          <a:off x="1143000" y="2590800"/>
          <a:ext cx="7086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25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Categorization of Analytical Methods and Models</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sz="2100" b="1" dirty="0"/>
              <a:t>Prescriptive Analytics</a:t>
            </a:r>
            <a:r>
              <a:rPr lang="en-US" sz="2100" dirty="0"/>
              <a:t>:</a:t>
            </a:r>
            <a:r>
              <a:rPr lang="en-US" sz="2100" b="1" dirty="0"/>
              <a:t> </a:t>
            </a:r>
            <a:r>
              <a:rPr lang="en-US" sz="2100" dirty="0"/>
              <a:t>It</a:t>
            </a:r>
            <a:r>
              <a:rPr lang="en-US" sz="2100" b="1" dirty="0"/>
              <a:t> </a:t>
            </a:r>
            <a:r>
              <a:rPr lang="en-US" sz="2100" dirty="0"/>
              <a:t>indicates a best course of action to take</a:t>
            </a:r>
          </a:p>
          <a:p>
            <a:pPr marL="937260" lvl="1" indent="-342900">
              <a:lnSpc>
                <a:spcPct val="100000"/>
              </a:lnSpc>
            </a:pPr>
            <a:r>
              <a:rPr lang="en-US" sz="2100" dirty="0"/>
              <a:t>Models used in prescriptive analytics:</a:t>
            </a:r>
          </a:p>
          <a:p>
            <a:pPr marL="1211580" lvl="2" indent="-342900">
              <a:spcBef>
                <a:spcPts val="0"/>
              </a:spcBef>
              <a:spcAft>
                <a:spcPts val="0"/>
              </a:spcAft>
            </a:pPr>
            <a:endParaRPr lang="en-US" dirty="0"/>
          </a:p>
          <a:p>
            <a:pPr marL="1211580" lvl="2" indent="-342900">
              <a:spcBef>
                <a:spcPts val="0"/>
              </a:spcBef>
              <a:spcAft>
                <a:spcPts val="0"/>
              </a:spcAft>
            </a:pPr>
            <a:endParaRPr lang="en-US" dirty="0"/>
          </a:p>
          <a:p>
            <a:pPr marL="1211580" lvl="2" indent="-342900">
              <a:spcBef>
                <a:spcPts val="0"/>
              </a:spcBef>
              <a:spcAft>
                <a:spcPts val="0"/>
              </a:spcAft>
            </a:pPr>
            <a:endParaRPr lang="en-US" dirty="0"/>
          </a:p>
          <a:p>
            <a:pPr marL="1211580" lvl="2" indent="-342900">
              <a:spcBef>
                <a:spcPts val="0"/>
              </a:spcBef>
              <a:spcAft>
                <a:spcPts val="0"/>
              </a:spcAft>
            </a:pPr>
            <a:endParaRPr lang="en-US" dirty="0"/>
          </a:p>
          <a:p>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28</a:t>
            </a:fld>
            <a:endParaRPr lang="en-US" dirty="0"/>
          </a:p>
        </p:txBody>
      </p:sp>
      <p:graphicFrame>
        <p:nvGraphicFramePr>
          <p:cNvPr id="10" name="Diagram 9"/>
          <p:cNvGraphicFramePr/>
          <p:nvPr>
            <p:extLst>
              <p:ext uri="{D42A27DB-BD31-4B8C-83A1-F6EECF244321}">
                <p14:modId xmlns:p14="http://schemas.microsoft.com/office/powerpoint/2010/main" val="3526757036"/>
              </p:ext>
            </p:extLst>
          </p:nvPr>
        </p:nvGraphicFramePr>
        <p:xfrm>
          <a:off x="914400" y="2819400"/>
          <a:ext cx="7620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56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Categorization of Analytical Methods and Models</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dirty="0"/>
              <a:t>Optimization models </a:t>
            </a:r>
          </a:p>
          <a:p>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4084730"/>
              </p:ext>
            </p:extLst>
          </p:nvPr>
        </p:nvGraphicFramePr>
        <p:xfrm>
          <a:off x="762000" y="2590800"/>
          <a:ext cx="7620000" cy="32359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370840">
                <a:tc>
                  <a:txBody>
                    <a:bodyPr/>
                    <a:lstStyle/>
                    <a:p>
                      <a:pPr algn="l"/>
                      <a:r>
                        <a:rPr lang="en-US" sz="1700" dirty="0">
                          <a:solidFill>
                            <a:schemeClr val="tx1"/>
                          </a:solidFill>
                          <a:latin typeface="Calibri" pitchFamily="34"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solidFill>
                            <a:schemeClr val="tx1"/>
                          </a:solidFill>
                          <a:latin typeface="Calibri" pitchFamily="34" charset="0"/>
                        </a:rPr>
                        <a:t>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solidFill>
                            <a:schemeClr val="tx1"/>
                          </a:solidFill>
                          <a:latin typeface="Calibri" pitchFamily="34" charset="0"/>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700" dirty="0">
                          <a:latin typeface="Calibri" pitchFamily="34" charset="0"/>
                        </a:rPr>
                        <a:t>Portfolio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latin typeface="Calibri" pitchFamily="34" charset="0"/>
                        </a:rPr>
                        <a:t>Finance</a:t>
                      </a:r>
                    </a:p>
                    <a:p>
                      <a:pPr algn="ctr"/>
                      <a:endParaRPr lang="en-US" sz="17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Calibri" pitchFamily="34" charset="0"/>
                        </a:rPr>
                        <a:t>Use historical investment return data to</a:t>
                      </a:r>
                      <a:r>
                        <a:rPr lang="en-US" sz="1700" baseline="0" dirty="0">
                          <a:latin typeface="Calibri" pitchFamily="34" charset="0"/>
                        </a:rPr>
                        <a:t> </a:t>
                      </a:r>
                      <a:r>
                        <a:rPr lang="en-US" sz="1700" dirty="0">
                          <a:latin typeface="Calibri" pitchFamily="34" charset="0"/>
                        </a:rPr>
                        <a:t>determine the mix of investments that</a:t>
                      </a:r>
                      <a:r>
                        <a:rPr lang="en-US" sz="1700" baseline="0" dirty="0">
                          <a:latin typeface="Calibri" pitchFamily="34" charset="0"/>
                        </a:rPr>
                        <a:t> </a:t>
                      </a:r>
                      <a:r>
                        <a:rPr lang="en-US" sz="1700" dirty="0">
                          <a:latin typeface="Calibri" pitchFamily="34" charset="0"/>
                        </a:rPr>
                        <a:t>yields the highest expected return while controlling or limiting exposure to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700" dirty="0">
                          <a:latin typeface="Calibri" pitchFamily="34" charset="0"/>
                        </a:rPr>
                        <a:t>Supply network</a:t>
                      </a:r>
                    </a:p>
                    <a:p>
                      <a:r>
                        <a:rPr lang="en-US" sz="1700" dirty="0">
                          <a:latin typeface="Calibri" pitchFamily="34" charset="0"/>
                        </a:rPr>
                        <a:t>design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latin typeface="Calibri" pitchFamily="34" charset="0"/>
                        </a:rPr>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Calibri" pitchFamily="34" charset="0"/>
                        </a:rPr>
                        <a:t>Provide the cost-minimizing plant and distribution center</a:t>
                      </a:r>
                      <a:r>
                        <a:rPr lang="en-US" sz="1700" baseline="0" dirty="0">
                          <a:latin typeface="Calibri" pitchFamily="34" charset="0"/>
                        </a:rPr>
                        <a:t> </a:t>
                      </a:r>
                      <a:r>
                        <a:rPr lang="en-US" sz="1700" dirty="0">
                          <a:latin typeface="Calibri" pitchFamily="34" charset="0"/>
                        </a:rPr>
                        <a:t>locations subject to meeting the customer service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700" dirty="0">
                          <a:latin typeface="Calibri" pitchFamily="34" charset="0"/>
                        </a:rPr>
                        <a:t>Price markdown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latin typeface="Calibri" pitchFamily="34" charset="0"/>
                        </a:rPr>
                        <a:t>Retailing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Calibri" pitchFamily="34" charset="0"/>
                        </a:rPr>
                        <a:t>Use historical data to yield revenue-maximizing discount levels and the timing</a:t>
                      </a:r>
                      <a:r>
                        <a:rPr lang="en-US" sz="1700" baseline="0" dirty="0">
                          <a:latin typeface="Calibri" pitchFamily="34" charset="0"/>
                        </a:rPr>
                        <a:t> </a:t>
                      </a:r>
                      <a:r>
                        <a:rPr lang="en-US" sz="1700" dirty="0">
                          <a:latin typeface="Calibri" pitchFamily="34" charset="0"/>
                        </a:rPr>
                        <a:t>of discount offers when goods have not sold as planned.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371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dirty="0"/>
              <a:t>Three developments spurred recent explosive growth in the use of analytical methods in business applications:</a:t>
            </a:r>
          </a:p>
          <a:p>
            <a:pPr marL="342900" indent="-342900">
              <a:lnSpc>
                <a:spcPct val="100000"/>
              </a:lnSpc>
              <a:buFont typeface="Arial" pitchFamily="34" charset="0"/>
              <a:buChar char="•"/>
            </a:pPr>
            <a:r>
              <a:rPr lang="en-US" dirty="0"/>
              <a:t>First development:</a:t>
            </a:r>
          </a:p>
          <a:p>
            <a:pPr marL="937260" lvl="1" indent="-342900">
              <a:lnSpc>
                <a:spcPct val="100000"/>
              </a:lnSpc>
              <a:spcBef>
                <a:spcPts val="1200"/>
              </a:spcBef>
              <a:spcAft>
                <a:spcPts val="1200"/>
              </a:spcAft>
            </a:pPr>
            <a:r>
              <a:rPr lang="en-US" dirty="0"/>
              <a:t>Technological advances, Internet social networks, and data generated from personal electronic devices, produce incredible amounts of data for businesses.</a:t>
            </a:r>
          </a:p>
          <a:p>
            <a:pPr marL="937260" lvl="1" indent="-342900">
              <a:lnSpc>
                <a:spcPct val="100000"/>
              </a:lnSpc>
              <a:spcBef>
                <a:spcPts val="1200"/>
              </a:spcBef>
              <a:spcAft>
                <a:spcPts val="1200"/>
              </a:spcAft>
            </a:pPr>
            <a:r>
              <a:rPr lang="en-US" dirty="0"/>
              <a:t>Businesses want to use these data to improve the efficiency and profitability of their operations, better understand their customers, price their products more effectively, and gain a competitive advantage.</a:t>
            </a:r>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a:t>
            </a:fld>
            <a:endParaRPr lang="en-US" dirty="0"/>
          </a:p>
        </p:txBody>
      </p:sp>
    </p:spTree>
    <p:extLst>
      <p:ext uri="{BB962C8B-B14F-4D97-AF65-F5344CB8AC3E}">
        <p14:creationId xmlns:p14="http://schemas.microsoft.com/office/powerpoint/2010/main" val="409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667000"/>
            <a:ext cx="8153399" cy="838200"/>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b="1" i="1" dirty="0">
                <a:latin typeface="Tahoma" pitchFamily="34" charset="0"/>
                <a:ea typeface="Tahoma" pitchFamily="34" charset="0"/>
                <a:cs typeface="Tahoma" pitchFamily="34" charset="0"/>
              </a:rPr>
              <a:t>Business Analytics in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2" name="Slide Number Placeholder 1"/>
          <p:cNvSpPr>
            <a:spLocks noGrp="1"/>
          </p:cNvSpPr>
          <p:nvPr>
            <p:ph type="sldNum" sz="quarter" idx="12"/>
          </p:nvPr>
        </p:nvSpPr>
        <p:spPr/>
        <p:txBody>
          <a:bodyPr/>
          <a:lstStyle/>
          <a:p>
            <a:fld id="{4556B232-9F89-4083-B3BB-DDC8E5903F80}" type="slidenum">
              <a:rPr lang="en-US" smtClean="0"/>
              <a:t>30</a:t>
            </a:fld>
            <a:endParaRPr lang="en-US" dirty="0"/>
          </a:p>
        </p:txBody>
      </p:sp>
    </p:spTree>
    <p:extLst>
      <p:ext uri="{BB962C8B-B14F-4D97-AF65-F5344CB8AC3E}">
        <p14:creationId xmlns:p14="http://schemas.microsoft.com/office/powerpoint/2010/main" val="314928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Figure 1.2 - The Spectrum of Business Analytics</a:t>
            </a:r>
          </a:p>
        </p:txBody>
      </p:sp>
      <p:sp>
        <p:nvSpPr>
          <p:cNvPr id="4" name="Slide Number Placeholder 3"/>
          <p:cNvSpPr>
            <a:spLocks noGrp="1"/>
          </p:cNvSpPr>
          <p:nvPr>
            <p:ph type="sldNum" sz="quarter" idx="12"/>
          </p:nvPr>
        </p:nvSpPr>
        <p:spPr/>
        <p:txBody>
          <a:bodyPr/>
          <a:lstStyle/>
          <a:p>
            <a:fld id="{4556B232-9F89-4083-B3BB-DDC8E5903F80}" type="slidenum">
              <a:rPr lang="en-US" smtClean="0"/>
              <a:t>31</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53" y="2133600"/>
            <a:ext cx="8177147" cy="406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921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Types of applications of analytics by application area</a:t>
            </a:r>
          </a:p>
          <a:p>
            <a:pPr marL="342900" indent="-342900">
              <a:buFont typeface="Arial" pitchFamily="34" charset="0"/>
              <a:buChar char="•"/>
            </a:pPr>
            <a:r>
              <a:rPr lang="en-US" b="1" dirty="0"/>
              <a:t>Financial analytics </a:t>
            </a:r>
          </a:p>
          <a:p>
            <a:pPr marL="937260" lvl="1" indent="-342900"/>
            <a:r>
              <a:rPr lang="en-US" dirty="0"/>
              <a:t>Use of </a:t>
            </a:r>
            <a:r>
              <a:rPr lang="en-US" dirty="0">
                <a:solidFill>
                  <a:srgbClr val="00582A"/>
                </a:solidFill>
              </a:rPr>
              <a:t>predictive</a:t>
            </a:r>
            <a:r>
              <a:rPr lang="en-US" dirty="0"/>
              <a:t> models</a:t>
            </a:r>
          </a:p>
          <a:p>
            <a:pPr marL="1211580" lvl="2" indent="-342900">
              <a:lnSpc>
                <a:spcPct val="100000"/>
              </a:lnSpc>
            </a:pPr>
            <a:r>
              <a:rPr lang="en-US" dirty="0"/>
              <a:t>To </a:t>
            </a:r>
            <a:r>
              <a:rPr lang="en-US" dirty="0">
                <a:solidFill>
                  <a:srgbClr val="00582A"/>
                </a:solidFill>
              </a:rPr>
              <a:t>forecast</a:t>
            </a:r>
            <a:r>
              <a:rPr lang="en-US" dirty="0"/>
              <a:t> future financial performance</a:t>
            </a:r>
          </a:p>
          <a:p>
            <a:pPr marL="1211580" lvl="2" indent="-342900">
              <a:lnSpc>
                <a:spcPct val="100000"/>
              </a:lnSpc>
            </a:pPr>
            <a:r>
              <a:rPr lang="en-US" dirty="0"/>
              <a:t>To </a:t>
            </a:r>
            <a:r>
              <a:rPr lang="en-US" dirty="0">
                <a:solidFill>
                  <a:srgbClr val="00582A"/>
                </a:solidFill>
              </a:rPr>
              <a:t>assess</a:t>
            </a:r>
            <a:r>
              <a:rPr lang="en-US" dirty="0"/>
              <a:t> the risk of investment portfolios and projects</a:t>
            </a:r>
          </a:p>
          <a:p>
            <a:pPr marL="1211580" lvl="2" indent="-342900">
              <a:lnSpc>
                <a:spcPct val="100000"/>
              </a:lnSpc>
            </a:pPr>
            <a:r>
              <a:rPr lang="en-US" dirty="0"/>
              <a:t>To </a:t>
            </a:r>
            <a:r>
              <a:rPr lang="en-US" dirty="0">
                <a:solidFill>
                  <a:srgbClr val="00582A"/>
                </a:solidFill>
              </a:rPr>
              <a:t>construct</a:t>
            </a:r>
            <a:r>
              <a:rPr lang="en-US" dirty="0"/>
              <a:t> financial instruments such as derivatives </a:t>
            </a:r>
          </a:p>
          <a:p>
            <a:pPr lvl="1" indent="0">
              <a:buNone/>
            </a:pPr>
            <a:r>
              <a:rPr lang="en-US" dirty="0"/>
              <a:t> </a:t>
            </a:r>
          </a:p>
        </p:txBody>
      </p:sp>
      <p:sp>
        <p:nvSpPr>
          <p:cNvPr id="4" name="Slide Number Placeholder 3"/>
          <p:cNvSpPr>
            <a:spLocks noGrp="1"/>
          </p:cNvSpPr>
          <p:nvPr>
            <p:ph type="sldNum" sz="quarter" idx="12"/>
          </p:nvPr>
        </p:nvSpPr>
        <p:spPr/>
        <p:txBody>
          <a:bodyPr/>
          <a:lstStyle/>
          <a:p>
            <a:fld id="{4556B232-9F89-4083-B3BB-DDC8E5903F80}" type="slidenum">
              <a:rPr lang="en-US" smtClean="0"/>
              <a:t>32</a:t>
            </a:fld>
            <a:endParaRPr lang="en-US" dirty="0"/>
          </a:p>
        </p:txBody>
      </p:sp>
    </p:spTree>
    <p:extLst>
      <p:ext uri="{BB962C8B-B14F-4D97-AF65-F5344CB8AC3E}">
        <p14:creationId xmlns:p14="http://schemas.microsoft.com/office/powerpoint/2010/main" val="371759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Financial analytics (contd.)</a:t>
            </a:r>
          </a:p>
          <a:p>
            <a:pPr marL="937260" lvl="1" indent="-342900"/>
            <a:r>
              <a:rPr lang="en-US" dirty="0"/>
              <a:t>Use of prescriptive models </a:t>
            </a:r>
          </a:p>
          <a:p>
            <a:pPr marL="1211580" lvl="2" indent="-342900"/>
            <a:r>
              <a:rPr lang="en-US" dirty="0"/>
              <a:t>To </a:t>
            </a:r>
            <a:r>
              <a:rPr lang="en-US" dirty="0">
                <a:solidFill>
                  <a:srgbClr val="00582A"/>
                </a:solidFill>
              </a:rPr>
              <a:t>construct</a:t>
            </a:r>
            <a:r>
              <a:rPr lang="en-US" dirty="0"/>
              <a:t> optimal portfolios of investments</a:t>
            </a:r>
          </a:p>
          <a:p>
            <a:pPr marL="1211580" lvl="2" indent="-342900"/>
            <a:r>
              <a:rPr lang="en-US" dirty="0"/>
              <a:t>To </a:t>
            </a:r>
            <a:r>
              <a:rPr lang="en-US" dirty="0">
                <a:solidFill>
                  <a:srgbClr val="00582A"/>
                </a:solidFill>
              </a:rPr>
              <a:t>allocate</a:t>
            </a:r>
            <a:r>
              <a:rPr lang="en-US" dirty="0"/>
              <a:t> assets, and </a:t>
            </a:r>
          </a:p>
          <a:p>
            <a:pPr marL="1211580" lvl="2" indent="-342900"/>
            <a:r>
              <a:rPr lang="en-US" dirty="0"/>
              <a:t>To </a:t>
            </a:r>
            <a:r>
              <a:rPr lang="en-US" dirty="0">
                <a:solidFill>
                  <a:srgbClr val="00582A"/>
                </a:solidFill>
              </a:rPr>
              <a:t>create</a:t>
            </a:r>
            <a:r>
              <a:rPr lang="en-US" dirty="0"/>
              <a:t> optimal capital budgeting plans.</a:t>
            </a:r>
          </a:p>
          <a:p>
            <a:pPr marL="937260" lvl="1" indent="-342900"/>
            <a:r>
              <a:rPr lang="en-US" dirty="0"/>
              <a:t>Simulation is also often used to assess risk in the financial sector</a:t>
            </a:r>
          </a:p>
          <a:p>
            <a:pPr marL="342900" indent="-34290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33</a:t>
            </a:fld>
            <a:endParaRPr lang="en-US" dirty="0"/>
          </a:p>
        </p:txBody>
      </p:sp>
    </p:spTree>
    <p:extLst>
      <p:ext uri="{BB962C8B-B14F-4D97-AF65-F5344CB8AC3E}">
        <p14:creationId xmlns:p14="http://schemas.microsoft.com/office/powerpoint/2010/main" val="1566216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Human Resource (HR) analytics</a:t>
            </a:r>
          </a:p>
          <a:p>
            <a:pPr marL="937260" lvl="1" indent="-342900"/>
            <a:r>
              <a:rPr lang="en-US" dirty="0">
                <a:solidFill>
                  <a:srgbClr val="00582A"/>
                </a:solidFill>
              </a:rPr>
              <a:t>New area </a:t>
            </a:r>
            <a:r>
              <a:rPr lang="en-US" dirty="0"/>
              <a:t>of application for analytics</a:t>
            </a:r>
          </a:p>
          <a:p>
            <a:pPr marL="937260" lvl="1" indent="-342900"/>
            <a:r>
              <a:rPr lang="en-US" dirty="0"/>
              <a:t>The HR function is charged with ensuring that the organization</a:t>
            </a:r>
          </a:p>
          <a:p>
            <a:pPr marL="1211580" lvl="2" indent="-342900"/>
            <a:r>
              <a:rPr lang="en-US" dirty="0"/>
              <a:t>Has the </a:t>
            </a:r>
            <a:r>
              <a:rPr lang="en-US" dirty="0">
                <a:solidFill>
                  <a:srgbClr val="00582A"/>
                </a:solidFill>
              </a:rPr>
              <a:t>mix of skill sets </a:t>
            </a:r>
            <a:r>
              <a:rPr lang="en-US" dirty="0"/>
              <a:t>necessary to meet its needs</a:t>
            </a:r>
          </a:p>
          <a:p>
            <a:pPr marL="1211580" lvl="2" indent="-342900"/>
            <a:r>
              <a:rPr lang="en-US" dirty="0"/>
              <a:t>Is hiring the highest-quality talent and providing an environment that retains it, and </a:t>
            </a:r>
          </a:p>
          <a:p>
            <a:pPr marL="1211580" lvl="2" indent="-342900"/>
            <a:r>
              <a:rPr lang="en-US" dirty="0">
                <a:solidFill>
                  <a:srgbClr val="00582A"/>
                </a:solidFill>
              </a:rPr>
              <a:t>Achieves</a:t>
            </a:r>
            <a:r>
              <a:rPr lang="en-US" dirty="0"/>
              <a:t> its organizational diversity goals.</a:t>
            </a:r>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34</a:t>
            </a:fld>
            <a:endParaRPr lang="en-US" dirty="0"/>
          </a:p>
        </p:txBody>
      </p:sp>
    </p:spTree>
    <p:extLst>
      <p:ext uri="{BB962C8B-B14F-4D97-AF65-F5344CB8AC3E}">
        <p14:creationId xmlns:p14="http://schemas.microsoft.com/office/powerpoint/2010/main" val="2769405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Marketing analytics	</a:t>
            </a:r>
          </a:p>
          <a:p>
            <a:pPr marL="937260" lvl="1" indent="-342900"/>
            <a:r>
              <a:rPr lang="en-US" dirty="0"/>
              <a:t>Marketing is one of the fastest growing areas for the application of analytics.</a:t>
            </a:r>
          </a:p>
          <a:p>
            <a:pPr marL="937260" lvl="1" indent="-342900"/>
            <a:r>
              <a:rPr lang="en-US" dirty="0"/>
              <a:t>A better understanding of consumer behavior through the use of scanner data and data generated from social media has led to an increased interest in marketing analytics.</a:t>
            </a:r>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35</a:t>
            </a:fld>
            <a:endParaRPr lang="en-US" dirty="0"/>
          </a:p>
        </p:txBody>
      </p:sp>
    </p:spTree>
    <p:extLst>
      <p:ext uri="{BB962C8B-B14F-4D97-AF65-F5344CB8AC3E}">
        <p14:creationId xmlns:p14="http://schemas.microsoft.com/office/powerpoint/2010/main" val="1838220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Marketing analytics (contd.)</a:t>
            </a:r>
          </a:p>
          <a:p>
            <a:pPr marL="937260" lvl="1" indent="-342900"/>
            <a:r>
              <a:rPr lang="en-US" dirty="0"/>
              <a:t>A better understanding of consumer behavior through marketing analytics leads to: </a:t>
            </a:r>
          </a:p>
          <a:p>
            <a:pPr marL="1211580" lvl="2" indent="-342900">
              <a:lnSpc>
                <a:spcPct val="100000"/>
              </a:lnSpc>
            </a:pPr>
            <a:r>
              <a:rPr lang="en-US" dirty="0"/>
              <a:t>The better use of advertising budgets</a:t>
            </a:r>
          </a:p>
          <a:p>
            <a:pPr marL="1211580" lvl="2" indent="-342900">
              <a:lnSpc>
                <a:spcPct val="100000"/>
              </a:lnSpc>
            </a:pPr>
            <a:r>
              <a:rPr lang="en-US" dirty="0"/>
              <a:t>More effective pricing strategies</a:t>
            </a:r>
          </a:p>
          <a:p>
            <a:pPr marL="1211580" lvl="2" indent="-342900">
              <a:lnSpc>
                <a:spcPct val="100000"/>
              </a:lnSpc>
            </a:pPr>
            <a:r>
              <a:rPr lang="en-US" dirty="0"/>
              <a:t>Improved forecasting of demand</a:t>
            </a:r>
          </a:p>
          <a:p>
            <a:pPr marL="1211580" lvl="2" indent="-342900">
              <a:lnSpc>
                <a:spcPct val="100000"/>
              </a:lnSpc>
            </a:pPr>
            <a:r>
              <a:rPr lang="en-US" dirty="0"/>
              <a:t>Improved product line management, and</a:t>
            </a:r>
          </a:p>
          <a:p>
            <a:pPr marL="1211580" lvl="2" indent="-342900">
              <a:lnSpc>
                <a:spcPct val="100000"/>
              </a:lnSpc>
            </a:pPr>
            <a:r>
              <a:rPr lang="en-US" dirty="0"/>
              <a:t>Increased customer satisfaction and loyalty</a:t>
            </a:r>
          </a:p>
          <a:p>
            <a:pPr lvl="1" indent="0">
              <a:buNone/>
            </a:pPr>
            <a:endParaRPr lang="en-US" dirty="0"/>
          </a:p>
          <a:p>
            <a:pPr marL="937260" lvl="1" indent="-342900"/>
            <a:endParaRPr lang="en-US" dirty="0"/>
          </a:p>
          <a:p>
            <a:pPr marL="1211580" lvl="2" indent="-342900"/>
            <a:endParaRPr lang="en-US" dirty="0"/>
          </a:p>
          <a:p>
            <a:pPr lvl="2" indent="0">
              <a:buNone/>
            </a:pPr>
            <a:endParaRPr lang="en-US" dirty="0"/>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36</a:t>
            </a:fld>
            <a:endParaRPr lang="en-US" dirty="0"/>
          </a:p>
        </p:txBody>
      </p:sp>
    </p:spTree>
    <p:extLst>
      <p:ext uri="{BB962C8B-B14F-4D97-AF65-F5344CB8AC3E}">
        <p14:creationId xmlns:p14="http://schemas.microsoft.com/office/powerpoint/2010/main" val="185663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Health care analytics	</a:t>
            </a:r>
          </a:p>
          <a:p>
            <a:pPr marL="937260" lvl="1" indent="-342900"/>
            <a:r>
              <a:rPr lang="en-US" dirty="0"/>
              <a:t>Descriptive, predictive, and prescriptive analytics are used: </a:t>
            </a:r>
          </a:p>
          <a:p>
            <a:pPr marL="1211580" lvl="2" indent="-342900"/>
            <a:r>
              <a:rPr lang="en-US" dirty="0"/>
              <a:t>To improve patient, staff, and facility scheduling</a:t>
            </a:r>
          </a:p>
          <a:p>
            <a:pPr marL="1211580" lvl="2" indent="-342900"/>
            <a:r>
              <a:rPr lang="en-US" dirty="0"/>
              <a:t>Patient flow</a:t>
            </a:r>
          </a:p>
          <a:p>
            <a:pPr marL="1211580" lvl="2" indent="-342900"/>
            <a:r>
              <a:rPr lang="en-US" dirty="0"/>
              <a:t>Purchasing</a:t>
            </a:r>
          </a:p>
          <a:p>
            <a:pPr marL="1211580" lvl="2" indent="-342900"/>
            <a:r>
              <a:rPr lang="en-US" dirty="0"/>
              <a:t>Inventory control</a:t>
            </a:r>
          </a:p>
          <a:p>
            <a:pPr marL="937260" lvl="1" indent="-342900"/>
            <a:r>
              <a:rPr lang="en-US" dirty="0"/>
              <a:t>Use of prescriptive analytics for diagnosis and treatment</a:t>
            </a:r>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37</a:t>
            </a:fld>
            <a:endParaRPr lang="en-US" dirty="0"/>
          </a:p>
        </p:txBody>
      </p:sp>
    </p:spTree>
    <p:extLst>
      <p:ext uri="{BB962C8B-B14F-4D97-AF65-F5344CB8AC3E}">
        <p14:creationId xmlns:p14="http://schemas.microsoft.com/office/powerpoint/2010/main" val="1104856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Supply chain analytics 	</a:t>
            </a:r>
          </a:p>
          <a:p>
            <a:pPr marL="937260" lvl="1" indent="-342900">
              <a:lnSpc>
                <a:spcPct val="100000"/>
              </a:lnSpc>
            </a:pPr>
            <a:r>
              <a:rPr lang="en-US" dirty="0"/>
              <a:t>The core service of companies such as UPS and FedEx is the efficient delivery of goods, and analytics has long been used to achieve efficiency.</a:t>
            </a:r>
          </a:p>
          <a:p>
            <a:pPr marL="937260" lvl="1" indent="-342900">
              <a:lnSpc>
                <a:spcPct val="100000"/>
              </a:lnSpc>
            </a:pPr>
            <a:r>
              <a:rPr lang="en-US" dirty="0"/>
              <a:t>The optimal sorting of goods, vehicle and staff scheduling, and vehicle routing are all key to profitability for logistics companies such as UPS, FedEx, and the like.</a:t>
            </a:r>
          </a:p>
          <a:p>
            <a:pPr marL="937260" lvl="1" indent="-342900">
              <a:lnSpc>
                <a:spcPct val="100000"/>
              </a:lnSpc>
            </a:pPr>
            <a:r>
              <a:rPr lang="en-US" dirty="0"/>
              <a:t>Companies can benefit from better inventory and processing control and more efficient supply chains.</a:t>
            </a:r>
          </a:p>
          <a:p>
            <a:pPr marL="342900" indent="-342900">
              <a:buFont typeface="Arial" pitchFamily="34" charset="0"/>
              <a:buChar char="•"/>
            </a:pPr>
            <a:endParaRPr lang="en-US" dirty="0"/>
          </a:p>
          <a:p>
            <a:pPr marL="342900" indent="-342900">
              <a:buFont typeface="Arial" pitchFamily="34" charset="0"/>
              <a:buChar char="•"/>
            </a:pPr>
            <a:endParaRPr lang="en-US" dirty="0"/>
          </a:p>
          <a:p>
            <a:pPr marL="937260" lvl="1" indent="-342900"/>
            <a:endParaRPr lang="en-US" dirty="0"/>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38</a:t>
            </a:fld>
            <a:endParaRPr lang="en-US" dirty="0"/>
          </a:p>
        </p:txBody>
      </p:sp>
    </p:spTree>
    <p:extLst>
      <p:ext uri="{BB962C8B-B14F-4D97-AF65-F5344CB8AC3E}">
        <p14:creationId xmlns:p14="http://schemas.microsoft.com/office/powerpoint/2010/main" val="3488486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Analytics for government and nonprofits</a:t>
            </a:r>
          </a:p>
          <a:p>
            <a:pPr marL="937260" lvl="1" indent="-342900"/>
            <a:r>
              <a:rPr lang="en-US" dirty="0"/>
              <a:t>To drive out inefficiencies</a:t>
            </a:r>
          </a:p>
          <a:p>
            <a:pPr marL="937260" lvl="1" indent="-342900">
              <a:lnSpc>
                <a:spcPct val="100000"/>
              </a:lnSpc>
            </a:pPr>
            <a:r>
              <a:rPr lang="en-US" dirty="0"/>
              <a:t>To increase the effectiveness and accountability of programs</a:t>
            </a:r>
          </a:p>
          <a:p>
            <a:pPr marL="937260" lvl="1" indent="-342900"/>
            <a:r>
              <a:rPr lang="en-US" dirty="0"/>
              <a:t>Analytics for nonprofit agencies </a:t>
            </a:r>
          </a:p>
          <a:p>
            <a:pPr marL="1211580" lvl="2" indent="-342900"/>
            <a:r>
              <a:rPr lang="en-US" dirty="0"/>
              <a:t>To ensure their effectiveness and accountability to their donors and clients.</a:t>
            </a:r>
          </a:p>
          <a:p>
            <a:pPr marL="342900"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39</a:t>
            </a:fld>
            <a:endParaRPr lang="en-US" dirty="0"/>
          </a:p>
        </p:txBody>
      </p:sp>
    </p:spTree>
    <p:extLst>
      <p:ext uri="{BB962C8B-B14F-4D97-AF65-F5344CB8AC3E}">
        <p14:creationId xmlns:p14="http://schemas.microsoft.com/office/powerpoint/2010/main" val="330140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dirty="0"/>
              <a:t>Three developments spurred recent explosive growth in the use of analytical methods in business applications: (contd.)</a:t>
            </a:r>
          </a:p>
          <a:p>
            <a:pPr marL="342900" indent="-342900">
              <a:lnSpc>
                <a:spcPct val="100000"/>
              </a:lnSpc>
              <a:buFont typeface="Arial" pitchFamily="34" charset="0"/>
              <a:buChar char="•"/>
            </a:pPr>
            <a:r>
              <a:rPr lang="en-US" dirty="0"/>
              <a:t>Second development:</a:t>
            </a:r>
          </a:p>
          <a:p>
            <a:pPr marL="937260" lvl="1" indent="-342900">
              <a:lnSpc>
                <a:spcPct val="100000"/>
              </a:lnSpc>
            </a:pPr>
            <a:r>
              <a:rPr lang="en-US" dirty="0"/>
              <a:t>Ongoing research has resulted in numerous methodological developments, including: </a:t>
            </a:r>
          </a:p>
          <a:p>
            <a:pPr marL="1211580" lvl="2" indent="-342900">
              <a:lnSpc>
                <a:spcPct val="100000"/>
              </a:lnSpc>
            </a:pPr>
            <a:r>
              <a:rPr lang="en-US" dirty="0"/>
              <a:t>Advances in computational approaches to effectively handle and explore massive amounts of data</a:t>
            </a:r>
          </a:p>
          <a:p>
            <a:pPr marL="1211580" lvl="2" indent="-342900">
              <a:lnSpc>
                <a:spcPct val="100000"/>
              </a:lnSpc>
            </a:pPr>
            <a:r>
              <a:rPr lang="en-US" dirty="0"/>
              <a:t>Faster algorithms for optimization and simulation, and </a:t>
            </a:r>
          </a:p>
          <a:p>
            <a:pPr marL="1211580" lvl="2" indent="-342900">
              <a:lnSpc>
                <a:spcPct val="100000"/>
              </a:lnSpc>
            </a:pPr>
            <a:r>
              <a:rPr lang="en-US" dirty="0"/>
              <a:t>More effective approaches for visualizing data.</a:t>
            </a:r>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4</a:t>
            </a:fld>
            <a:endParaRPr lang="en-US" dirty="0"/>
          </a:p>
        </p:txBody>
      </p:sp>
    </p:spTree>
    <p:extLst>
      <p:ext uri="{BB962C8B-B14F-4D97-AF65-F5344CB8AC3E}">
        <p14:creationId xmlns:p14="http://schemas.microsoft.com/office/powerpoint/2010/main" val="394056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Sports analytics</a:t>
            </a:r>
          </a:p>
          <a:p>
            <a:pPr marL="937260" lvl="1" indent="-342900"/>
            <a:r>
              <a:rPr lang="en-US" dirty="0"/>
              <a:t>Used for player evaluation and on-field strategy in professional sports.</a:t>
            </a:r>
          </a:p>
          <a:p>
            <a:pPr marL="1211580" lvl="2" indent="-342900"/>
            <a:r>
              <a:rPr lang="en-US" dirty="0"/>
              <a:t>To assess players for the amateur drafts and to decide how much to offer players in contract negotiations.</a:t>
            </a:r>
          </a:p>
          <a:p>
            <a:pPr marL="1211580" lvl="2" indent="-342900"/>
            <a:r>
              <a:rPr lang="en-US" dirty="0"/>
              <a:t>Professional motorcycle racing teams that use sophisticated optimization for gearbox design to gain competitive advantage.</a:t>
            </a:r>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40</a:t>
            </a:fld>
            <a:endParaRPr lang="en-US" dirty="0"/>
          </a:p>
        </p:txBody>
      </p:sp>
    </p:spTree>
    <p:extLst>
      <p:ext uri="{BB962C8B-B14F-4D97-AF65-F5344CB8AC3E}">
        <p14:creationId xmlns:p14="http://schemas.microsoft.com/office/powerpoint/2010/main" val="2890065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Sports analytics (contd.)</a:t>
            </a:r>
          </a:p>
          <a:p>
            <a:pPr marL="937260" lvl="1" indent="-342900"/>
            <a:r>
              <a:rPr lang="en-US" dirty="0"/>
              <a:t>The use of analytics for off-the-field business decisions is also increasing rapidly.</a:t>
            </a:r>
          </a:p>
          <a:p>
            <a:pPr marL="1211580" lvl="2" indent="-342900"/>
            <a:r>
              <a:rPr lang="en-US" dirty="0"/>
              <a:t>Using prescriptive analytics, franchises across several major sports dynamically adjust ticket prices throughout the season to reflect the relative attractiveness and potential demand for each game.</a:t>
            </a:r>
          </a:p>
          <a:p>
            <a:pPr marL="937260" lvl="1" indent="-342900"/>
            <a:endParaRPr lang="en-US" dirty="0"/>
          </a:p>
          <a:p>
            <a:pPr lvl="1" indent="0">
              <a:buNone/>
            </a:pPr>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41</a:t>
            </a:fld>
            <a:endParaRPr lang="en-US" dirty="0"/>
          </a:p>
        </p:txBody>
      </p:sp>
    </p:spTree>
    <p:extLst>
      <p:ext uri="{BB962C8B-B14F-4D97-AF65-F5344CB8AC3E}">
        <p14:creationId xmlns:p14="http://schemas.microsoft.com/office/powerpoint/2010/main" val="149350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Analytics in Practice</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Web analytics - It is the analysis of online activity, which includes, but is not limited to, visits to Web sites and social media sites such as Facebook and LinkedIn.</a:t>
            </a:r>
          </a:p>
          <a:p>
            <a:pPr marL="937260" lvl="1" indent="-342900"/>
            <a:r>
              <a:rPr lang="en-US" dirty="0"/>
              <a:t>Leading companies apply descriptive and advanced analytics to data collected in online experiments to: </a:t>
            </a:r>
          </a:p>
          <a:p>
            <a:pPr marL="1211580" lvl="2" indent="-342900">
              <a:lnSpc>
                <a:spcPct val="100000"/>
              </a:lnSpc>
            </a:pPr>
            <a:r>
              <a:rPr lang="en-US" dirty="0"/>
              <a:t>Determine the best way to configure Web sites, </a:t>
            </a:r>
          </a:p>
          <a:p>
            <a:pPr marL="1211580" lvl="2" indent="-342900">
              <a:lnSpc>
                <a:spcPct val="100000"/>
              </a:lnSpc>
            </a:pPr>
            <a:r>
              <a:rPr lang="en-US" dirty="0"/>
              <a:t>Position ads, and </a:t>
            </a:r>
          </a:p>
          <a:p>
            <a:pPr marL="1211580" lvl="2" indent="-342900">
              <a:lnSpc>
                <a:spcPct val="100000"/>
              </a:lnSpc>
            </a:pPr>
            <a:r>
              <a:rPr lang="en-US" dirty="0"/>
              <a:t>Utilize social networks for the promotion of products and services</a:t>
            </a:r>
          </a:p>
          <a:p>
            <a:pPr>
              <a:lnSpc>
                <a:spcPct val="100000"/>
              </a:lnSpc>
            </a:pPr>
            <a:endParaRPr lang="en-US" dirty="0"/>
          </a:p>
          <a:p>
            <a:r>
              <a:rPr lang="en-US" dirty="0"/>
              <a:t>	</a:t>
            </a:r>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42</a:t>
            </a:fld>
            <a:endParaRPr lang="en-US" dirty="0"/>
          </a:p>
        </p:txBody>
      </p:sp>
    </p:spTree>
    <p:extLst>
      <p:ext uri="{BB962C8B-B14F-4D97-AF65-F5344CB8AC3E}">
        <p14:creationId xmlns:p14="http://schemas.microsoft.com/office/powerpoint/2010/main" val="3450209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53BADF-3D1F-4646-A768-1F95829C2B7D}"/>
              </a:ext>
            </a:extLst>
          </p:cNvPr>
          <p:cNvSpPr>
            <a:spLocks noGrp="1"/>
          </p:cNvSpPr>
          <p:nvPr>
            <p:ph type="sldNum" sz="quarter" idx="12"/>
          </p:nvPr>
        </p:nvSpPr>
        <p:spPr/>
        <p:txBody>
          <a:bodyPr/>
          <a:lstStyle/>
          <a:p>
            <a:fld id="{4556B232-9F89-4083-B3BB-DDC8E5903F80}" type="slidenum">
              <a:rPr lang="en-US" smtClean="0"/>
              <a:pPr/>
              <a:t>43</a:t>
            </a:fld>
            <a:endParaRPr lang="en-US" dirty="0"/>
          </a:p>
        </p:txBody>
      </p:sp>
      <p:sp>
        <p:nvSpPr>
          <p:cNvPr id="3" name="Title 2">
            <a:extLst>
              <a:ext uri="{FF2B5EF4-FFF2-40B4-BE49-F238E27FC236}">
                <a16:creationId xmlns:a16="http://schemas.microsoft.com/office/drawing/2014/main" id="{39B0EC14-0117-4E0D-A4A5-EAB725B43644}"/>
              </a:ext>
            </a:extLst>
          </p:cNvPr>
          <p:cNvSpPr>
            <a:spLocks noGrp="1"/>
          </p:cNvSpPr>
          <p:nvPr>
            <p:ph type="title"/>
          </p:nvPr>
        </p:nvSpPr>
        <p:spPr/>
        <p:txBody>
          <a:bodyPr/>
          <a:lstStyle/>
          <a:p>
            <a:r>
              <a:rPr lang="en-US" dirty="0"/>
              <a:t>Conclusion and Notes</a:t>
            </a:r>
            <a:endParaRPr lang="en-AU" dirty="0"/>
          </a:p>
        </p:txBody>
      </p:sp>
      <p:sp>
        <p:nvSpPr>
          <p:cNvPr id="4" name="Content Placeholder 3">
            <a:extLst>
              <a:ext uri="{FF2B5EF4-FFF2-40B4-BE49-F238E27FC236}">
                <a16:creationId xmlns:a16="http://schemas.microsoft.com/office/drawing/2014/main" id="{9C226154-8AB0-4213-80D6-99F87FDA4E65}"/>
              </a:ext>
            </a:extLst>
          </p:cNvPr>
          <p:cNvSpPr>
            <a:spLocks noGrp="1"/>
          </p:cNvSpPr>
          <p:nvPr>
            <p:ph idx="1"/>
          </p:nvPr>
        </p:nvSpPr>
        <p:spPr/>
        <p:txBody>
          <a:bodyPr/>
          <a:lstStyle/>
          <a:p>
            <a:pPr marL="514350" indent="-514350" algn="just">
              <a:lnSpc>
                <a:spcPct val="100000"/>
              </a:lnSpc>
              <a:buFont typeface="+mj-lt"/>
              <a:buAutoNum type="romanUcPeriod"/>
            </a:pPr>
            <a:r>
              <a:rPr lang="en-US" dirty="0"/>
              <a:t>This chapter helps you get a high-level understanding of business analytics.</a:t>
            </a:r>
          </a:p>
          <a:p>
            <a:pPr marL="514350" indent="-514350" algn="just">
              <a:lnSpc>
                <a:spcPct val="100000"/>
              </a:lnSpc>
              <a:buFont typeface="+mj-lt"/>
              <a:buAutoNum type="romanUcPeriod"/>
            </a:pPr>
            <a:r>
              <a:rPr lang="en-US" dirty="0"/>
              <a:t>It helps you to prepare your first assignment which is an online forum. </a:t>
            </a:r>
          </a:p>
          <a:p>
            <a:pPr marL="514350" indent="-514350" algn="just">
              <a:lnSpc>
                <a:spcPct val="100000"/>
              </a:lnSpc>
              <a:buFont typeface="+mj-lt"/>
              <a:buAutoNum type="romanUcPeriod"/>
            </a:pPr>
            <a:r>
              <a:rPr lang="en-US" dirty="0"/>
              <a:t>Shorts videos are available in your Moodle page on Business Analytics and Big Data. </a:t>
            </a:r>
          </a:p>
          <a:p>
            <a:pPr marL="457200" indent="-457200" algn="just">
              <a:lnSpc>
                <a:spcPct val="100000"/>
              </a:lnSpc>
              <a:buFont typeface="Arial" panose="020B0604020202020204" pitchFamily="34" charset="0"/>
              <a:buChar char="•"/>
            </a:pPr>
            <a:endParaRPr lang="en-US" dirty="0"/>
          </a:p>
          <a:p>
            <a:pPr marL="937260" lvl="1" indent="-342900"/>
            <a:endParaRPr lang="en-US" dirty="0"/>
          </a:p>
          <a:p>
            <a:pPr marL="937260" lvl="1" indent="-342900"/>
            <a:endParaRPr lang="en-US" dirty="0"/>
          </a:p>
          <a:p>
            <a:pPr marL="937260" lvl="1" indent="-342900"/>
            <a:endParaRPr lang="en-US" dirty="0"/>
          </a:p>
          <a:p>
            <a:endParaRPr lang="en-AU" dirty="0"/>
          </a:p>
        </p:txBody>
      </p:sp>
    </p:spTree>
    <p:extLst>
      <p:ext uri="{BB962C8B-B14F-4D97-AF65-F5344CB8AC3E}">
        <p14:creationId xmlns:p14="http://schemas.microsoft.com/office/powerpoint/2010/main" val="135301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dirty="0"/>
              <a:t>Three developments spurred recent explosive growth in the use of analytical methods in business applications:(contd.)</a:t>
            </a:r>
          </a:p>
          <a:p>
            <a:pPr marL="342900" indent="-342900">
              <a:lnSpc>
                <a:spcPct val="100000"/>
              </a:lnSpc>
              <a:buFont typeface="Arial" pitchFamily="34" charset="0"/>
              <a:buChar char="•"/>
            </a:pPr>
            <a:r>
              <a:rPr lang="en-US" dirty="0"/>
              <a:t>Third development:</a:t>
            </a:r>
          </a:p>
          <a:p>
            <a:pPr marL="937260" lvl="1" indent="-342900">
              <a:lnSpc>
                <a:spcPct val="100000"/>
              </a:lnSpc>
            </a:pPr>
            <a:r>
              <a:rPr lang="en-US" dirty="0"/>
              <a:t>The methodological developments were paired with an explosion in computing power and storage capability.</a:t>
            </a:r>
          </a:p>
          <a:p>
            <a:pPr marL="937260" lvl="1" indent="-342900">
              <a:lnSpc>
                <a:spcPct val="100000"/>
              </a:lnSpc>
            </a:pPr>
            <a:r>
              <a:rPr lang="en-US" dirty="0"/>
              <a:t>Better computing hardware, parallel computing, and cloud computing have enabled businesses to solve big problems faster and more accurately than ever before.</a:t>
            </a:r>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5</a:t>
            </a:fld>
            <a:endParaRPr lang="en-US" dirty="0"/>
          </a:p>
        </p:txBody>
      </p:sp>
    </p:spTree>
    <p:extLst>
      <p:ext uri="{BB962C8B-B14F-4D97-AF65-F5344CB8AC3E}">
        <p14:creationId xmlns:p14="http://schemas.microsoft.com/office/powerpoint/2010/main" val="290399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Google Trends Graph of Searches on the term </a:t>
            </a:r>
            <a:r>
              <a:rPr lang="en-US" sz="3300" i="1" dirty="0"/>
              <a:t>Data Analytics</a:t>
            </a:r>
            <a:endParaRPr lang="en-US" sz="3300" dirty="0"/>
          </a:p>
        </p:txBody>
      </p:sp>
      <p:sp>
        <p:nvSpPr>
          <p:cNvPr id="4" name="Slide Number Placeholder 3"/>
          <p:cNvSpPr>
            <a:spLocks noGrp="1"/>
          </p:cNvSpPr>
          <p:nvPr>
            <p:ph type="sldNum" sz="quarter" idx="12"/>
          </p:nvPr>
        </p:nvSpPr>
        <p:spPr/>
        <p:txBody>
          <a:bodyPr/>
          <a:lstStyle/>
          <a:p>
            <a:fld id="{4556B232-9F89-4083-B3BB-DDC8E5903F80}" type="slidenum">
              <a:rPr lang="en-US" smtClean="0"/>
              <a:t>6</a:t>
            </a:fld>
            <a:endParaRPr lang="en-US" dirty="0"/>
          </a:p>
        </p:txBody>
      </p:sp>
      <p:pic>
        <p:nvPicPr>
          <p:cNvPr id="3" name="Picture 2">
            <a:extLst>
              <a:ext uri="{FF2B5EF4-FFF2-40B4-BE49-F238E27FC236}">
                <a16:creationId xmlns:a16="http://schemas.microsoft.com/office/drawing/2014/main" id="{15867CE6-F094-4623-B5D4-4E97394D60F9}"/>
              </a:ext>
            </a:extLst>
          </p:cNvPr>
          <p:cNvPicPr>
            <a:picLocks noChangeAspect="1"/>
          </p:cNvPicPr>
          <p:nvPr/>
        </p:nvPicPr>
        <p:blipFill>
          <a:blip r:embed="rId3"/>
          <a:stretch>
            <a:fillRect/>
          </a:stretch>
        </p:blipFill>
        <p:spPr>
          <a:xfrm>
            <a:off x="228600" y="1981266"/>
            <a:ext cx="8690112" cy="3991527"/>
          </a:xfrm>
          <a:prstGeom prst="rect">
            <a:avLst/>
          </a:prstGeom>
        </p:spPr>
      </p:pic>
      <p:sp>
        <p:nvSpPr>
          <p:cNvPr id="5" name="TextBox 4">
            <a:extLst>
              <a:ext uri="{FF2B5EF4-FFF2-40B4-BE49-F238E27FC236}">
                <a16:creationId xmlns:a16="http://schemas.microsoft.com/office/drawing/2014/main" id="{A8DCA3B0-4CEF-4481-AFA7-BB46DCAC8D14}"/>
              </a:ext>
            </a:extLst>
          </p:cNvPr>
          <p:cNvSpPr txBox="1"/>
          <p:nvPr/>
        </p:nvSpPr>
        <p:spPr>
          <a:xfrm>
            <a:off x="1714500" y="5972794"/>
            <a:ext cx="7086600" cy="338554"/>
          </a:xfrm>
          <a:prstGeom prst="rect">
            <a:avLst/>
          </a:prstGeom>
          <a:noFill/>
        </p:spPr>
        <p:txBody>
          <a:bodyPr wrap="square" rtlCol="0">
            <a:spAutoFit/>
          </a:bodyPr>
          <a:lstStyle/>
          <a:p>
            <a:r>
              <a:rPr lang="en-US" sz="1600" dirty="0">
                <a:hlinkClick r:id="rId4"/>
              </a:rPr>
              <a:t>https://trends.google.com/trends/explore?q=data%20analytics&amp;date=all&amp;geo=US</a:t>
            </a:r>
            <a:r>
              <a:rPr lang="en-US" sz="1600" dirty="0"/>
              <a:t> </a:t>
            </a:r>
          </a:p>
        </p:txBody>
      </p:sp>
    </p:spTree>
    <p:extLst>
      <p:ext uri="{BB962C8B-B14F-4D97-AF65-F5344CB8AC3E}">
        <p14:creationId xmlns:p14="http://schemas.microsoft.com/office/powerpoint/2010/main" val="15402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p:spPr>
        <p:txBody>
          <a:bodyPr>
            <a:noAutofit/>
          </a:bodyPr>
          <a:lstStyle/>
          <a:p>
            <a:r>
              <a:rPr lang="en-US" sz="3300" dirty="0"/>
              <a:t>Google Trends Graph of Searches on the term </a:t>
            </a:r>
            <a:r>
              <a:rPr lang="en-US" sz="3300" i="1" dirty="0"/>
              <a:t>Big</a:t>
            </a:r>
            <a:r>
              <a:rPr lang="en-US" sz="3300" dirty="0"/>
              <a:t> </a:t>
            </a:r>
            <a:r>
              <a:rPr lang="en-US" sz="3300" i="1" dirty="0"/>
              <a:t>Data Analytics</a:t>
            </a:r>
            <a:endParaRPr lang="en-US" sz="3300" dirty="0"/>
          </a:p>
        </p:txBody>
      </p:sp>
      <p:sp>
        <p:nvSpPr>
          <p:cNvPr id="4" name="Slide Number Placeholder 3"/>
          <p:cNvSpPr>
            <a:spLocks noGrp="1"/>
          </p:cNvSpPr>
          <p:nvPr>
            <p:ph type="sldNum" sz="quarter" idx="12"/>
          </p:nvPr>
        </p:nvSpPr>
        <p:spPr/>
        <p:txBody>
          <a:bodyPr/>
          <a:lstStyle/>
          <a:p>
            <a:fld id="{4556B232-9F89-4083-B3BB-DDC8E5903F80}" type="slidenum">
              <a:rPr lang="en-US" smtClean="0"/>
              <a:t>7</a:t>
            </a:fld>
            <a:endParaRPr lang="en-US" dirty="0"/>
          </a:p>
        </p:txBody>
      </p:sp>
      <p:pic>
        <p:nvPicPr>
          <p:cNvPr id="6" name="Picture 5">
            <a:extLst>
              <a:ext uri="{FF2B5EF4-FFF2-40B4-BE49-F238E27FC236}">
                <a16:creationId xmlns:a16="http://schemas.microsoft.com/office/drawing/2014/main" id="{F2E70426-061A-4012-A045-7421F9DA3A82}"/>
              </a:ext>
            </a:extLst>
          </p:cNvPr>
          <p:cNvPicPr>
            <a:picLocks noChangeAspect="1"/>
          </p:cNvPicPr>
          <p:nvPr/>
        </p:nvPicPr>
        <p:blipFill>
          <a:blip r:embed="rId3"/>
          <a:stretch>
            <a:fillRect/>
          </a:stretch>
        </p:blipFill>
        <p:spPr>
          <a:xfrm>
            <a:off x="228600" y="1926638"/>
            <a:ext cx="8686800" cy="4093162"/>
          </a:xfrm>
          <a:prstGeom prst="rect">
            <a:avLst/>
          </a:prstGeom>
        </p:spPr>
      </p:pic>
    </p:spTree>
    <p:extLst>
      <p:ext uri="{BB962C8B-B14F-4D97-AF65-F5344CB8AC3E}">
        <p14:creationId xmlns:p14="http://schemas.microsoft.com/office/powerpoint/2010/main" val="288422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p:spPr>
        <p:txBody>
          <a:bodyPr>
            <a:noAutofit/>
          </a:bodyPr>
          <a:lstStyle/>
          <a:p>
            <a:r>
              <a:rPr lang="en-US" sz="3300" dirty="0"/>
              <a:t>Google Trends Graph of Searches on the term </a:t>
            </a:r>
            <a:r>
              <a:rPr lang="en-US" sz="3300" i="1" dirty="0"/>
              <a:t>Business Analytics</a:t>
            </a:r>
            <a:endParaRPr lang="en-US" sz="3300" dirty="0"/>
          </a:p>
        </p:txBody>
      </p:sp>
      <p:sp>
        <p:nvSpPr>
          <p:cNvPr id="4" name="Slide Number Placeholder 3"/>
          <p:cNvSpPr>
            <a:spLocks noGrp="1"/>
          </p:cNvSpPr>
          <p:nvPr>
            <p:ph type="sldNum" sz="quarter" idx="12"/>
          </p:nvPr>
        </p:nvSpPr>
        <p:spPr/>
        <p:txBody>
          <a:bodyPr/>
          <a:lstStyle/>
          <a:p>
            <a:fld id="{4556B232-9F89-4083-B3BB-DDC8E5903F80}" type="slidenum">
              <a:rPr lang="en-US" smtClean="0"/>
              <a:t>8</a:t>
            </a:fld>
            <a:endParaRPr lang="en-US" dirty="0"/>
          </a:p>
        </p:txBody>
      </p:sp>
      <p:pic>
        <p:nvPicPr>
          <p:cNvPr id="3" name="Picture 2">
            <a:extLst>
              <a:ext uri="{FF2B5EF4-FFF2-40B4-BE49-F238E27FC236}">
                <a16:creationId xmlns:a16="http://schemas.microsoft.com/office/drawing/2014/main" id="{664882B3-D980-4F49-9801-DE302F5DD88F}"/>
              </a:ext>
            </a:extLst>
          </p:cNvPr>
          <p:cNvPicPr>
            <a:picLocks noChangeAspect="1"/>
          </p:cNvPicPr>
          <p:nvPr/>
        </p:nvPicPr>
        <p:blipFill>
          <a:blip r:embed="rId3"/>
          <a:stretch>
            <a:fillRect/>
          </a:stretch>
        </p:blipFill>
        <p:spPr>
          <a:xfrm>
            <a:off x="228600" y="1981201"/>
            <a:ext cx="8686800" cy="4114799"/>
          </a:xfrm>
          <a:prstGeom prst="rect">
            <a:avLst/>
          </a:prstGeom>
        </p:spPr>
      </p:pic>
    </p:spTree>
    <p:extLst>
      <p:ext uri="{BB962C8B-B14F-4D97-AF65-F5344CB8AC3E}">
        <p14:creationId xmlns:p14="http://schemas.microsoft.com/office/powerpoint/2010/main" val="262344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p:spPr>
        <p:txBody>
          <a:bodyPr>
            <a:noAutofit/>
          </a:bodyPr>
          <a:lstStyle/>
          <a:p>
            <a:r>
              <a:rPr lang="en-US" sz="3300" dirty="0"/>
              <a:t>Google Trends Graph of Searches on the term </a:t>
            </a:r>
            <a:r>
              <a:rPr lang="en-US" sz="3300" i="1" dirty="0"/>
              <a:t>Data Science</a:t>
            </a:r>
            <a:endParaRPr lang="en-US" sz="3300" dirty="0"/>
          </a:p>
        </p:txBody>
      </p:sp>
      <p:sp>
        <p:nvSpPr>
          <p:cNvPr id="4" name="Slide Number Placeholder 3"/>
          <p:cNvSpPr>
            <a:spLocks noGrp="1"/>
          </p:cNvSpPr>
          <p:nvPr>
            <p:ph type="sldNum" sz="quarter" idx="12"/>
          </p:nvPr>
        </p:nvSpPr>
        <p:spPr/>
        <p:txBody>
          <a:bodyPr/>
          <a:lstStyle/>
          <a:p>
            <a:fld id="{4556B232-9F89-4083-B3BB-DDC8E5903F80}" type="slidenum">
              <a:rPr lang="en-US" smtClean="0"/>
              <a:t>9</a:t>
            </a:fld>
            <a:endParaRPr lang="en-US" dirty="0"/>
          </a:p>
        </p:txBody>
      </p:sp>
      <p:pic>
        <p:nvPicPr>
          <p:cNvPr id="5" name="Picture 4">
            <a:extLst>
              <a:ext uri="{FF2B5EF4-FFF2-40B4-BE49-F238E27FC236}">
                <a16:creationId xmlns:a16="http://schemas.microsoft.com/office/drawing/2014/main" id="{07184D3E-D457-454C-A9E7-6E37F098364C}"/>
              </a:ext>
            </a:extLst>
          </p:cNvPr>
          <p:cNvPicPr>
            <a:picLocks noChangeAspect="1"/>
          </p:cNvPicPr>
          <p:nvPr/>
        </p:nvPicPr>
        <p:blipFill>
          <a:blip r:embed="rId3"/>
          <a:stretch>
            <a:fillRect/>
          </a:stretch>
        </p:blipFill>
        <p:spPr>
          <a:xfrm>
            <a:off x="228600" y="2001666"/>
            <a:ext cx="8686800" cy="4102995"/>
          </a:xfrm>
          <a:prstGeom prst="rect">
            <a:avLst/>
          </a:prstGeom>
        </p:spPr>
      </p:pic>
    </p:spTree>
    <p:extLst>
      <p:ext uri="{BB962C8B-B14F-4D97-AF65-F5344CB8AC3E}">
        <p14:creationId xmlns:p14="http://schemas.microsoft.com/office/powerpoint/2010/main" val="873797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9169</TotalTime>
  <Words>3170</Words>
  <Application>Microsoft Office PowerPoint</Application>
  <PresentationFormat>On-screen Show (4:3)</PresentationFormat>
  <Paragraphs>402</Paragraphs>
  <Slides>43</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Impact</vt:lpstr>
      <vt:lpstr>Tahoma</vt:lpstr>
      <vt:lpstr>Times New Roman</vt:lpstr>
      <vt:lpstr>NewsPrint</vt:lpstr>
      <vt:lpstr>Custom Design</vt:lpstr>
      <vt:lpstr>PowerPoint Presentation</vt:lpstr>
      <vt:lpstr>PowerPoint Presentation</vt:lpstr>
      <vt:lpstr>Introduction</vt:lpstr>
      <vt:lpstr>Introduction</vt:lpstr>
      <vt:lpstr>Introduction</vt:lpstr>
      <vt:lpstr>Google Trends Graph of Searches on the term Data Analytics</vt:lpstr>
      <vt:lpstr>Google Trends Graph of Searches on the term Big Data Analytics</vt:lpstr>
      <vt:lpstr>Google Trends Graph of Searches on the term Business Analytics</vt:lpstr>
      <vt:lpstr>Google Trends Graph of Searches on the term Data Science</vt:lpstr>
      <vt:lpstr>Google Trends Graph of Searches on the term Data Science Jobs</vt:lpstr>
      <vt:lpstr>Welcome you to the Big data and BA Course</vt:lpstr>
      <vt:lpstr>Welcome you to the Big data and BA Course</vt:lpstr>
      <vt:lpstr>PowerPoint Presentation</vt:lpstr>
      <vt:lpstr>Decision Making</vt:lpstr>
      <vt:lpstr>Decision Making</vt:lpstr>
      <vt:lpstr>Decision Making</vt:lpstr>
      <vt:lpstr>Decision Making</vt:lpstr>
      <vt:lpstr>Decision Making</vt:lpstr>
      <vt:lpstr>Decision Making</vt:lpstr>
      <vt:lpstr>PowerPoint Presentation</vt:lpstr>
      <vt:lpstr>Business Analytics Defined</vt:lpstr>
      <vt:lpstr>Business Analytics Defined</vt:lpstr>
      <vt:lpstr>PowerPoint Presentation</vt:lpstr>
      <vt:lpstr>A Categorization of Analytical Methods and Models</vt:lpstr>
      <vt:lpstr>A Categorization of Analytical Methods and Models</vt:lpstr>
      <vt:lpstr>A Categorization of Analytical Methods and Models</vt:lpstr>
      <vt:lpstr>A Categorization of Analytical Methods and Models</vt:lpstr>
      <vt:lpstr>A Categorization of Analytical Methods and Models</vt:lpstr>
      <vt:lpstr>A Categorization of Analytical Methods and Models</vt:lpstr>
      <vt:lpstr>PowerPoint Presentation</vt:lpstr>
      <vt:lpstr>Figure 1.2 - The Spectrum of Business Analytics</vt:lpstr>
      <vt:lpstr>Business Analytics in Practice</vt:lpstr>
      <vt:lpstr>Business Analytics in Practice</vt:lpstr>
      <vt:lpstr>Business Analytics in Practice</vt:lpstr>
      <vt:lpstr>Business Analytics in Practice</vt:lpstr>
      <vt:lpstr>Business Analytics in Practice</vt:lpstr>
      <vt:lpstr>Business Analytics in Practice</vt:lpstr>
      <vt:lpstr>Business Analytics in Practice</vt:lpstr>
      <vt:lpstr>Business Analytics in Practice</vt:lpstr>
      <vt:lpstr>Business Analytics in Practice</vt:lpstr>
      <vt:lpstr>Business Analytics in Practice</vt:lpstr>
      <vt:lpstr>Business Analytics in Practice</vt:lpstr>
      <vt:lpstr>Conclusion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Yu Zhang</cp:lastModifiedBy>
  <cp:revision>774</cp:revision>
  <dcterms:created xsi:type="dcterms:W3CDTF">2013-06-04T12:27:35Z</dcterms:created>
  <dcterms:modified xsi:type="dcterms:W3CDTF">2020-07-21T01:22:14Z</dcterms:modified>
</cp:coreProperties>
</file>